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 id="2147483818" r:id="rId5"/>
  </p:sldMasterIdLst>
  <p:notesMasterIdLst>
    <p:notesMasterId r:id="rId51"/>
  </p:notesMasterIdLst>
  <p:handoutMasterIdLst>
    <p:handoutMasterId r:id="rId52"/>
  </p:handoutMasterIdLst>
  <p:sldIdLst>
    <p:sldId id="256" r:id="rId6"/>
    <p:sldId id="258" r:id="rId7"/>
    <p:sldId id="885" r:id="rId8"/>
    <p:sldId id="886" r:id="rId9"/>
    <p:sldId id="269" r:id="rId10"/>
    <p:sldId id="260" r:id="rId11"/>
    <p:sldId id="267" r:id="rId12"/>
    <p:sldId id="261" r:id="rId13"/>
    <p:sldId id="262" r:id="rId14"/>
    <p:sldId id="259" r:id="rId15"/>
    <p:sldId id="302" r:id="rId16"/>
    <p:sldId id="263" r:id="rId17"/>
    <p:sldId id="271" r:id="rId18"/>
    <p:sldId id="887" r:id="rId19"/>
    <p:sldId id="276" r:id="rId20"/>
    <p:sldId id="277" r:id="rId21"/>
    <p:sldId id="888" r:id="rId22"/>
    <p:sldId id="878" r:id="rId23"/>
    <p:sldId id="884" r:id="rId24"/>
    <p:sldId id="281" r:id="rId25"/>
    <p:sldId id="305" r:id="rId26"/>
    <p:sldId id="282" r:id="rId27"/>
    <p:sldId id="283" r:id="rId28"/>
    <p:sldId id="284" r:id="rId29"/>
    <p:sldId id="889" r:id="rId30"/>
    <p:sldId id="307" r:id="rId31"/>
    <p:sldId id="314" r:id="rId32"/>
    <p:sldId id="310" r:id="rId33"/>
    <p:sldId id="311" r:id="rId34"/>
    <p:sldId id="308" r:id="rId35"/>
    <p:sldId id="306" r:id="rId36"/>
    <p:sldId id="890" r:id="rId37"/>
    <p:sldId id="309" r:id="rId38"/>
    <p:sldId id="312" r:id="rId39"/>
    <p:sldId id="290" r:id="rId40"/>
    <p:sldId id="291" r:id="rId41"/>
    <p:sldId id="292" r:id="rId42"/>
    <p:sldId id="891" r:id="rId43"/>
    <p:sldId id="892" r:id="rId44"/>
    <p:sldId id="294" r:id="rId45"/>
    <p:sldId id="295" r:id="rId46"/>
    <p:sldId id="296" r:id="rId47"/>
    <p:sldId id="297" r:id="rId48"/>
    <p:sldId id="298" r:id="rId49"/>
    <p:sldId id="27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000000"/>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5" autoAdjust="0"/>
    <p:restoredTop sz="89831" autoAdjust="0"/>
  </p:normalViewPr>
  <p:slideViewPr>
    <p:cSldViewPr snapToGrid="0">
      <p:cViewPr varScale="1">
        <p:scale>
          <a:sx n="99" d="100"/>
          <a:sy n="99" d="100"/>
        </p:scale>
        <p:origin x="762" y="90"/>
      </p:cViewPr>
      <p:guideLst/>
    </p:cSldViewPr>
  </p:slideViewPr>
  <p:outlineViewPr>
    <p:cViewPr>
      <p:scale>
        <a:sx n="33" d="100"/>
        <a:sy n="33" d="100"/>
      </p:scale>
      <p:origin x="0" y="-2028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12/6/2024</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12/6/2024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37e80a0f6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37e80a0f6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2eed29d5a4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2eed29d5a4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5689099284_0_1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5689099284_0_1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59e25460c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59e25460c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59e25460c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59e25460c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689099284_0_1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5689099284_0_1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Tree>
    <p:extLst>
      <p:ext uri="{BB962C8B-B14F-4D97-AF65-F5344CB8AC3E}">
        <p14:creationId xmlns:p14="http://schemas.microsoft.com/office/powerpoint/2010/main" val="1790220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2eeb1f440c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2eeb1f440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ctr">
              <a:lnSpc>
                <a:spcPct val="114999"/>
              </a:lnSpc>
              <a:buNone/>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37e80a0f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37e80a0f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37e80a0f6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37e80a0f6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37e80a0f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37e80a0f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Virtual Reality  and AI initiatives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2524e35dee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2524e35dee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37e80a0f6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37e80a0f6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37e80a0f6e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37e80a0f6e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Virtual Reality  and AI initiatives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37e80a0f6e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37e80a0f6e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Virtual Reality  and AI initiatives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37e80a0f6e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37e80a0f6e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Virtual Reality  and AI initiatives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37e80a0f6e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37e80a0f6e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Virtual Reality  and AI initiatives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37e80a0f6e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37e80a0f6e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Virtual Reality  and AI initiatives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5689099284_0_1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5689099284_0_1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5b4ee6b48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5b4ee6b48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5b4ee6b48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5b4ee6b48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7159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5689099284_0_1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5689099284_0_1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2eeb1f440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2eeb1f440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2eeb1f440c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2eeb1f440c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8DB44-C2F8-4169-9EE1-576818FFED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33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One of the things we do is we offer several educational sessions throughout the year</a:t>
            </a:r>
          </a:p>
          <a:p>
            <a:r>
              <a:rPr lang="en-US" sz="1400" dirty="0">
                <a:latin typeface="+mn-lt"/>
              </a:rPr>
              <a:t>For Finance we offer trainings on </a:t>
            </a:r>
          </a:p>
          <a:p>
            <a:r>
              <a:rPr lang="en-US" sz="1400" baseline="0" dirty="0">
                <a:latin typeface="+mn-lt"/>
              </a:rPr>
              <a:t>Tax Levy</a:t>
            </a:r>
          </a:p>
          <a:p>
            <a:r>
              <a:rPr lang="en-US" sz="1400" baseline="0" dirty="0">
                <a:latin typeface="+mn-lt"/>
              </a:rPr>
              <a:t>Budgeting</a:t>
            </a:r>
          </a:p>
          <a:p>
            <a:r>
              <a:rPr lang="en-US" sz="1400" baseline="0" dirty="0">
                <a:latin typeface="+mn-lt"/>
              </a:rPr>
              <a:t>Fiscal Finance Year End- think everyone’s favorite the annual audit </a:t>
            </a:r>
          </a:p>
          <a:p>
            <a:endParaRPr lang="en-US" sz="800" baseline="0" dirty="0">
              <a:latin typeface="+mn-lt"/>
            </a:endParaRPr>
          </a:p>
          <a:p>
            <a:r>
              <a:rPr lang="en-US" sz="1400" baseline="0" dirty="0">
                <a:latin typeface="+mn-lt"/>
              </a:rPr>
              <a:t>For Payroll- We offer trainings on </a:t>
            </a:r>
          </a:p>
          <a:p>
            <a:r>
              <a:rPr lang="en-US" sz="1400" baseline="0" dirty="0">
                <a:latin typeface="+mn-lt"/>
              </a:rPr>
              <a:t>Calendar Year End – think W2, </a:t>
            </a:r>
          </a:p>
          <a:p>
            <a:r>
              <a:rPr lang="en-US" sz="1400" baseline="0" dirty="0">
                <a:latin typeface="+mn-lt"/>
              </a:rPr>
              <a:t>Fiscal Year End – think teacher payoffs (summer payouts)</a:t>
            </a:r>
          </a:p>
          <a:p>
            <a:pPr defTabSz="914266">
              <a:defRPr/>
            </a:pPr>
            <a:r>
              <a:rPr lang="en-US" sz="1400" baseline="0" dirty="0">
                <a:latin typeface="+mn-lt"/>
              </a:rPr>
              <a:t>Affordable Care Act reporting- ACA reporting</a:t>
            </a:r>
          </a:p>
          <a:p>
            <a:endParaRPr lang="en-US" sz="800" baseline="0" dirty="0">
              <a:latin typeface="+mn-lt"/>
            </a:endParaRPr>
          </a:p>
          <a:p>
            <a:r>
              <a:rPr lang="en-US" sz="1400" baseline="0" dirty="0">
                <a:latin typeface="+mn-lt"/>
              </a:rPr>
              <a:t>MARSS </a:t>
            </a:r>
            <a:r>
              <a:rPr lang="en-US" sz="1400" b="1" i="0" dirty="0">
                <a:solidFill>
                  <a:srgbClr val="5F6368"/>
                </a:solidFill>
                <a:effectLst/>
                <a:latin typeface="+mn-lt"/>
              </a:rPr>
              <a:t>Minnesota</a:t>
            </a:r>
            <a:r>
              <a:rPr lang="en-US" sz="1400" b="0" i="0" dirty="0">
                <a:solidFill>
                  <a:srgbClr val="4D5156"/>
                </a:solidFill>
                <a:effectLst/>
                <a:latin typeface="+mn-lt"/>
              </a:rPr>
              <a:t> Automated Reporting Student System</a:t>
            </a:r>
          </a:p>
          <a:p>
            <a:r>
              <a:rPr lang="en-US" sz="1400" b="0" i="0" baseline="0" dirty="0">
                <a:solidFill>
                  <a:srgbClr val="4D5156"/>
                </a:solidFill>
                <a:effectLst/>
                <a:latin typeface="+mn-lt"/>
              </a:rPr>
              <a:t>We offer a </a:t>
            </a:r>
            <a:r>
              <a:rPr lang="en-US" sz="1400" baseline="0" dirty="0">
                <a:latin typeface="+mn-lt"/>
              </a:rPr>
              <a:t>“101”-Beginner session for new people or those wanting a refresher on student reporting requirement</a:t>
            </a:r>
          </a:p>
          <a:p>
            <a:r>
              <a:rPr lang="en-US" sz="1400" baseline="0" dirty="0">
                <a:latin typeface="+mn-lt"/>
              </a:rPr>
              <a:t>And a back to school workshop</a:t>
            </a:r>
          </a:p>
          <a:p>
            <a:endParaRPr lang="en-US" sz="800" baseline="0" dirty="0">
              <a:latin typeface="+mn-lt"/>
            </a:endParaRPr>
          </a:p>
          <a:p>
            <a:r>
              <a:rPr lang="en-US" sz="1400" baseline="0" dirty="0">
                <a:latin typeface="+mn-lt"/>
              </a:rPr>
              <a:t>We also host an annual Spring Conference – which is a Full day of learning opportunities for schools in all 3 areas where we have MDE staff, auditors, PERA, TRA, Regional staff, and our Smart Systems programmers present.</a:t>
            </a:r>
            <a:endParaRPr lang="en-US"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8DB44-C2F8-4169-9EE1-576818FFED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54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1" baseline="0">
                <a:solidFill>
                  <a:schemeClr val="bg1"/>
                </a:solidFill>
                <a:latin typeface="Gill Sans MT" panose="020B0502020104020203" pitchFamily="34" charset="0"/>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latin typeface="Gill Sans MT" panose="020B0502020104020203" pitchFamily="34" charset="0"/>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1"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4" name="MN.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87762" y="1386432"/>
            <a:ext cx="4413830" cy="2097452"/>
          </a:xfrm>
          <a:prstGeom prst="rect">
            <a:avLst/>
          </a:prstGeom>
        </p:spPr>
      </p:pic>
    </p:spTree>
    <p:extLst>
      <p:ext uri="{BB962C8B-B14F-4D97-AF65-F5344CB8AC3E}">
        <p14:creationId xmlns:p14="http://schemas.microsoft.com/office/powerpoint/2010/main" val="657250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7230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Box Content" type="obj">
  <p:cSld name="Title and Text Box Content">
    <p:spTree>
      <p:nvGrpSpPr>
        <p:cNvPr id="1" name="Shape 58"/>
        <p:cNvGrpSpPr/>
        <p:nvPr/>
      </p:nvGrpSpPr>
      <p:grpSpPr>
        <a:xfrm>
          <a:off x="0" y="0"/>
          <a:ext cx="0" cy="0"/>
          <a:chOff x="0" y="0"/>
          <a:chExt cx="0" cy="0"/>
        </a:xfrm>
      </p:grpSpPr>
      <p:sp>
        <p:nvSpPr>
          <p:cNvPr id="59" name="Google Shape;59;p15"/>
          <p:cNvSpPr/>
          <p:nvPr/>
        </p:nvSpPr>
        <p:spPr>
          <a:xfrm>
            <a:off x="0" y="0"/>
            <a:ext cx="12192000" cy="1219200"/>
          </a:xfrm>
          <a:prstGeom prst="rect">
            <a:avLst/>
          </a:prstGeom>
          <a:solidFill>
            <a:srgbClr val="07376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Gill Sans MT" panose="020B0502020104020203" pitchFamily="34" charset="0"/>
              <a:ea typeface="Cabin"/>
              <a:cs typeface="Cabin"/>
              <a:sym typeface="Cabin"/>
            </a:endParaRPr>
          </a:p>
        </p:txBody>
      </p:sp>
      <p:sp>
        <p:nvSpPr>
          <p:cNvPr id="60" name="Google Shape;60;p15"/>
          <p:cNvSpPr txBox="1">
            <a:spLocks noGrp="1"/>
          </p:cNvSpPr>
          <p:nvPr>
            <p:ph type="title"/>
          </p:nvPr>
        </p:nvSpPr>
        <p:spPr>
          <a:xfrm>
            <a:off x="838200" y="152400"/>
            <a:ext cx="10515600" cy="914400"/>
          </a:xfrm>
          <a:prstGeom prst="rect">
            <a:avLst/>
          </a:prstGeom>
          <a:noFill/>
          <a:ln>
            <a:noFill/>
          </a:ln>
        </p:spPr>
        <p:txBody>
          <a:bodyPr spcFirstLastPara="1" wrap="square" lIns="91425" tIns="91425" rIns="91425" bIns="91425" anchor="ctr" anchorCtr="0">
            <a:noAutofit/>
          </a:bodyPr>
          <a:lstStyle>
            <a:lvl1pPr marL="0" marR="0" lvl="0" indent="0" algn="r" rtl="0">
              <a:lnSpc>
                <a:spcPct val="90000"/>
              </a:lnSpc>
              <a:spcBef>
                <a:spcPts val="0"/>
              </a:spcBef>
              <a:spcAft>
                <a:spcPts val="0"/>
              </a:spcAft>
              <a:buClr>
                <a:schemeClr val="lt1"/>
              </a:buClr>
              <a:buSzPts val="3600"/>
              <a:buFont typeface="Cabin"/>
              <a:buNone/>
              <a:defRPr sz="4800" b="1" i="0" u="none" strike="noStrike" cap="none">
                <a:solidFill>
                  <a:schemeClr val="lt1"/>
                </a:solidFill>
                <a:latin typeface="Gill Sans MT" panose="020B0502020104020203" pitchFamily="34" charset="0"/>
                <a:ea typeface="Gill Sans MT" panose="020B0502020104020203" pitchFamily="34" charset="0"/>
                <a:cs typeface="Gill Sans MT" panose="020B0502020104020203" pitchFamily="34" charset="0"/>
                <a:sym typeface="Cabin"/>
              </a:defRPr>
            </a:lvl1pPr>
            <a:lvl2pPr lvl="1" indent="0" rtl="0">
              <a:spcBef>
                <a:spcPts val="0"/>
              </a:spcBef>
              <a:spcAft>
                <a:spcPts val="0"/>
              </a:spcAft>
              <a:buSzPts val="2800"/>
              <a:buNone/>
              <a:defRPr sz="2400"/>
            </a:lvl2pPr>
            <a:lvl3pPr lvl="2" indent="0" rtl="0">
              <a:spcBef>
                <a:spcPts val="0"/>
              </a:spcBef>
              <a:spcAft>
                <a:spcPts val="0"/>
              </a:spcAft>
              <a:buSzPts val="2800"/>
              <a:buNone/>
              <a:defRPr sz="2400"/>
            </a:lvl3pPr>
            <a:lvl4pPr lvl="3" indent="0" rtl="0">
              <a:spcBef>
                <a:spcPts val="0"/>
              </a:spcBef>
              <a:spcAft>
                <a:spcPts val="0"/>
              </a:spcAft>
              <a:buSzPts val="2800"/>
              <a:buNone/>
              <a:defRPr sz="2400"/>
            </a:lvl4pPr>
            <a:lvl5pPr lvl="4" indent="0" rtl="0">
              <a:spcBef>
                <a:spcPts val="0"/>
              </a:spcBef>
              <a:spcAft>
                <a:spcPts val="0"/>
              </a:spcAft>
              <a:buSzPts val="2800"/>
              <a:buNone/>
              <a:defRPr sz="2400"/>
            </a:lvl5pPr>
            <a:lvl6pPr lvl="5" indent="0" rtl="0">
              <a:spcBef>
                <a:spcPts val="0"/>
              </a:spcBef>
              <a:spcAft>
                <a:spcPts val="0"/>
              </a:spcAft>
              <a:buSzPts val="2800"/>
              <a:buNone/>
              <a:defRPr sz="2400"/>
            </a:lvl6pPr>
            <a:lvl7pPr lvl="6" indent="0" rtl="0">
              <a:spcBef>
                <a:spcPts val="0"/>
              </a:spcBef>
              <a:spcAft>
                <a:spcPts val="0"/>
              </a:spcAft>
              <a:buSzPts val="2800"/>
              <a:buNone/>
              <a:defRPr sz="2400"/>
            </a:lvl7pPr>
            <a:lvl8pPr lvl="7" indent="0" rtl="0">
              <a:spcBef>
                <a:spcPts val="0"/>
              </a:spcBef>
              <a:spcAft>
                <a:spcPts val="0"/>
              </a:spcAft>
              <a:buSzPts val="2800"/>
              <a:buNone/>
              <a:defRPr sz="2400"/>
            </a:lvl8pPr>
            <a:lvl9pPr lvl="8" indent="0" rtl="0">
              <a:spcBef>
                <a:spcPts val="0"/>
              </a:spcBef>
              <a:spcAft>
                <a:spcPts val="0"/>
              </a:spcAft>
              <a:buSzPts val="2800"/>
              <a:buNone/>
              <a:defRPr sz="2400"/>
            </a:lvl9pPr>
          </a:lstStyle>
          <a:p>
            <a:endParaRPr/>
          </a:p>
        </p:txBody>
      </p:sp>
      <p:sp>
        <p:nvSpPr>
          <p:cNvPr id="61" name="Google Shape;61;p15"/>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noAutofit/>
          </a:bodyPr>
          <a:lstStyle>
            <a:lvl1pPr marL="609585" marR="0" lvl="0" indent="-516454" algn="l" rtl="0">
              <a:lnSpc>
                <a:spcPct val="100000"/>
              </a:lnSpc>
              <a:spcBef>
                <a:spcPts val="1333"/>
              </a:spcBef>
              <a:spcAft>
                <a:spcPts val="0"/>
              </a:spcAft>
              <a:buClr>
                <a:srgbClr val="073763"/>
              </a:buClr>
              <a:buSzPts val="2500"/>
              <a:buFont typeface="Arial"/>
              <a:buChar char="•"/>
              <a:defRPr sz="3333" b="0" i="0" u="none" strike="noStrike" cap="none">
                <a:solidFill>
                  <a:srgbClr val="073763"/>
                </a:solidFill>
                <a:latin typeface="Gill Sans MT" panose="020B0502020104020203" pitchFamily="34" charset="0"/>
                <a:ea typeface="Gill Sans MT" panose="020B0502020104020203" pitchFamily="34" charset="0"/>
                <a:cs typeface="Gill Sans MT" panose="020B0502020104020203" pitchFamily="34" charset="0"/>
                <a:sym typeface="Cabin"/>
              </a:defRPr>
            </a:lvl1pPr>
            <a:lvl2pPr marL="1219170" marR="0" lvl="1" indent="-482588" algn="l" rtl="0">
              <a:lnSpc>
                <a:spcPct val="100000"/>
              </a:lnSpc>
              <a:spcBef>
                <a:spcPts val="1333"/>
              </a:spcBef>
              <a:spcAft>
                <a:spcPts val="0"/>
              </a:spcAft>
              <a:buClr>
                <a:srgbClr val="073763"/>
              </a:buClr>
              <a:buSzPts val="2100"/>
              <a:buFont typeface="Arial"/>
              <a:buChar char="•"/>
              <a:defRPr sz="2800" b="0" i="0" u="none" strike="noStrike" cap="none">
                <a:solidFill>
                  <a:srgbClr val="073763"/>
                </a:solidFill>
                <a:latin typeface="Cabin"/>
                <a:ea typeface="Cabin"/>
                <a:cs typeface="Cabin"/>
                <a:sym typeface="Cabin"/>
              </a:defRPr>
            </a:lvl2pPr>
            <a:lvl3pPr marL="1828754" marR="0" lvl="2" indent="-448722" algn="l" rtl="0">
              <a:lnSpc>
                <a:spcPct val="100000"/>
              </a:lnSpc>
              <a:spcBef>
                <a:spcPts val="1333"/>
              </a:spcBef>
              <a:spcAft>
                <a:spcPts val="0"/>
              </a:spcAft>
              <a:buClr>
                <a:srgbClr val="073763"/>
              </a:buClr>
              <a:buSzPts val="1700"/>
              <a:buFont typeface="Arial"/>
              <a:buChar char="•"/>
              <a:defRPr sz="2267" b="0" i="0" u="none" strike="noStrike" cap="none">
                <a:solidFill>
                  <a:srgbClr val="073763"/>
                </a:solidFill>
                <a:latin typeface="Cabin"/>
                <a:ea typeface="Cabin"/>
                <a:cs typeface="Cabin"/>
                <a:sym typeface="Cabin"/>
              </a:defRPr>
            </a:lvl3pPr>
            <a:lvl4pPr marL="2438339" marR="0" lvl="3" indent="-448722" algn="l" rtl="0">
              <a:lnSpc>
                <a:spcPct val="100000"/>
              </a:lnSpc>
              <a:spcBef>
                <a:spcPts val="1333"/>
              </a:spcBef>
              <a:spcAft>
                <a:spcPts val="0"/>
              </a:spcAft>
              <a:buClr>
                <a:srgbClr val="073763"/>
              </a:buClr>
              <a:buSzPts val="1700"/>
              <a:buFont typeface="Arial"/>
              <a:buChar char="•"/>
              <a:defRPr sz="2267" b="0" i="0" u="none" strike="noStrike" cap="none">
                <a:solidFill>
                  <a:srgbClr val="073763"/>
                </a:solidFill>
                <a:latin typeface="Cabin"/>
                <a:ea typeface="Cabin"/>
                <a:cs typeface="Cabin"/>
                <a:sym typeface="Cabin"/>
              </a:defRPr>
            </a:lvl4pPr>
            <a:lvl5pPr marL="3047924" marR="0" lvl="4" indent="-448722" algn="l" rtl="0">
              <a:lnSpc>
                <a:spcPct val="100000"/>
              </a:lnSpc>
              <a:spcBef>
                <a:spcPts val="1333"/>
              </a:spcBef>
              <a:spcAft>
                <a:spcPts val="0"/>
              </a:spcAft>
              <a:buClr>
                <a:srgbClr val="073763"/>
              </a:buClr>
              <a:buSzPts val="1700"/>
              <a:buFont typeface="Arial"/>
              <a:buChar char="•"/>
              <a:defRPr sz="2267" b="0" i="0" u="none" strike="noStrike" cap="none">
                <a:solidFill>
                  <a:srgbClr val="073763"/>
                </a:solidFill>
                <a:latin typeface="Cabin"/>
                <a:ea typeface="Cabin"/>
                <a:cs typeface="Cabin"/>
                <a:sym typeface="Cabin"/>
              </a:defRPr>
            </a:lvl5pPr>
            <a:lvl6pPr marL="3657509" marR="0" lvl="5" indent="-457189" algn="l" rtl="0">
              <a:lnSpc>
                <a:spcPct val="90000"/>
              </a:lnSpc>
              <a:spcBef>
                <a:spcPts val="1333"/>
              </a:spcBef>
              <a:spcAft>
                <a:spcPts val="0"/>
              </a:spcAft>
              <a:buClr>
                <a:srgbClr val="073763"/>
              </a:buClr>
              <a:buSzPts val="1800"/>
              <a:buFont typeface="Arial"/>
              <a:buChar char="•"/>
              <a:defRPr sz="2400" b="0" i="0" u="none" strike="noStrike" cap="none">
                <a:solidFill>
                  <a:srgbClr val="073763"/>
                </a:solidFill>
                <a:latin typeface="Calibri"/>
                <a:ea typeface="Calibri"/>
                <a:cs typeface="Calibri"/>
                <a:sym typeface="Calibri"/>
              </a:defRPr>
            </a:lvl6pPr>
            <a:lvl7pPr marL="4267093" marR="0" lvl="6" indent="-457189" algn="l" rtl="0">
              <a:lnSpc>
                <a:spcPct val="90000"/>
              </a:lnSpc>
              <a:spcBef>
                <a:spcPts val="2133"/>
              </a:spcBef>
              <a:spcAft>
                <a:spcPts val="0"/>
              </a:spcAft>
              <a:buClr>
                <a:srgbClr val="073763"/>
              </a:buClr>
              <a:buSzPts val="1800"/>
              <a:buFont typeface="Arial"/>
              <a:buChar char="•"/>
              <a:defRPr sz="2400" b="0" i="0" u="none" strike="noStrike" cap="none">
                <a:solidFill>
                  <a:srgbClr val="073763"/>
                </a:solidFill>
                <a:latin typeface="Calibri"/>
                <a:ea typeface="Calibri"/>
                <a:cs typeface="Calibri"/>
                <a:sym typeface="Calibri"/>
              </a:defRPr>
            </a:lvl7pPr>
            <a:lvl8pPr marL="4876678" marR="0" lvl="7" indent="-457189" algn="l" rtl="0">
              <a:lnSpc>
                <a:spcPct val="90000"/>
              </a:lnSpc>
              <a:spcBef>
                <a:spcPts val="2133"/>
              </a:spcBef>
              <a:spcAft>
                <a:spcPts val="0"/>
              </a:spcAft>
              <a:buClr>
                <a:srgbClr val="073763"/>
              </a:buClr>
              <a:buSzPts val="1800"/>
              <a:buFont typeface="Arial"/>
              <a:buChar char="•"/>
              <a:defRPr sz="2400" b="0" i="0" u="none" strike="noStrike" cap="none">
                <a:solidFill>
                  <a:srgbClr val="073763"/>
                </a:solidFill>
                <a:latin typeface="Calibri"/>
                <a:ea typeface="Calibri"/>
                <a:cs typeface="Calibri"/>
                <a:sym typeface="Calibri"/>
              </a:defRPr>
            </a:lvl8pPr>
            <a:lvl9pPr marL="5486263" marR="0" lvl="8" indent="-457189" algn="l" rtl="0">
              <a:lnSpc>
                <a:spcPct val="90000"/>
              </a:lnSpc>
              <a:spcBef>
                <a:spcPts val="2133"/>
              </a:spcBef>
              <a:spcAft>
                <a:spcPts val="2133"/>
              </a:spcAft>
              <a:buClr>
                <a:srgbClr val="073763"/>
              </a:buClr>
              <a:buSzPts val="1800"/>
              <a:buFont typeface="Arial"/>
              <a:buChar char="•"/>
              <a:defRPr sz="2400" b="0" i="0" u="none" strike="noStrike" cap="none">
                <a:solidFill>
                  <a:srgbClr val="073763"/>
                </a:solidFill>
                <a:latin typeface="Calibri"/>
                <a:ea typeface="Calibri"/>
                <a:cs typeface="Calibri"/>
                <a:sym typeface="Calibri"/>
              </a:defRPr>
            </a:lvl9pPr>
          </a:lstStyle>
          <a:p>
            <a:endParaRPr/>
          </a:p>
        </p:txBody>
      </p:sp>
      <p:sp>
        <p:nvSpPr>
          <p:cNvPr id="64" name="Google Shape;64;p15"/>
          <p:cNvSpPr/>
          <p:nvPr/>
        </p:nvSpPr>
        <p:spPr>
          <a:xfrm>
            <a:off x="0" y="1216025"/>
            <a:ext cx="12192000" cy="119200"/>
          </a:xfrm>
          <a:prstGeom prst="rect">
            <a:avLst/>
          </a:prstGeom>
          <a:solidFill>
            <a:srgbClr val="0070C0"/>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0070C0"/>
              </a:solidFill>
              <a:latin typeface="Calibri"/>
              <a:ea typeface="Calibri"/>
              <a:cs typeface="Calibri"/>
              <a:sym typeface="Calibri"/>
            </a:endParaRPr>
          </a:p>
        </p:txBody>
      </p:sp>
      <p:pic>
        <p:nvPicPr>
          <p:cNvPr id="65" name="Google Shape;65;p15"/>
          <p:cNvPicPr preferRelativeResize="0"/>
          <p:nvPr/>
        </p:nvPicPr>
        <p:blipFill rotWithShape="1">
          <a:blip r:embed="rId2">
            <a:alphaModFix/>
          </a:blip>
          <a:srcRect t="24002" b="23997"/>
          <a:stretch/>
        </p:blipFill>
        <p:spPr>
          <a:xfrm>
            <a:off x="205501" y="152408"/>
            <a:ext cx="2069167" cy="1075891"/>
          </a:xfrm>
          <a:prstGeom prst="rect">
            <a:avLst/>
          </a:prstGeom>
          <a:noFill/>
          <a:ln>
            <a:noFill/>
          </a:ln>
        </p:spPr>
      </p:pic>
    </p:spTree>
    <p:extLst>
      <p:ext uri="{BB962C8B-B14F-4D97-AF65-F5344CB8AC3E}">
        <p14:creationId xmlns:p14="http://schemas.microsoft.com/office/powerpoint/2010/main" val="1253805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Slide - Deep Blue" userDrawn="1">
  <p:cSld name="Divider Slide - Deep Blue">
    <p:bg>
      <p:bgPr>
        <a:solidFill>
          <a:srgbClr val="023453"/>
        </a:solidFill>
        <a:effectLst/>
      </p:bgPr>
    </p:bg>
    <p:spTree>
      <p:nvGrpSpPr>
        <p:cNvPr id="1" name="Shape 66"/>
        <p:cNvGrpSpPr/>
        <p:nvPr/>
      </p:nvGrpSpPr>
      <p:grpSpPr>
        <a:xfrm>
          <a:off x="0" y="0"/>
          <a:ext cx="0" cy="0"/>
          <a:chOff x="0" y="0"/>
          <a:chExt cx="0" cy="0"/>
        </a:xfrm>
      </p:grpSpPr>
      <p:pic>
        <p:nvPicPr>
          <p:cNvPr id="68" name="Google Shape;68;p16"/>
          <p:cNvPicPr preferRelativeResize="0"/>
          <p:nvPr/>
        </p:nvPicPr>
        <p:blipFill rotWithShape="1">
          <a:blip r:embed="rId2">
            <a:alphaModFix/>
          </a:blip>
          <a:srcRect t="23997" b="24002"/>
          <a:stretch/>
        </p:blipFill>
        <p:spPr>
          <a:xfrm>
            <a:off x="3796048" y="773865"/>
            <a:ext cx="4587235" cy="2385367"/>
          </a:xfrm>
          <a:prstGeom prst="rect">
            <a:avLst/>
          </a:prstGeom>
          <a:noFill/>
          <a:ln>
            <a:noFill/>
          </a:ln>
        </p:spPr>
      </p:pic>
    </p:spTree>
    <p:extLst>
      <p:ext uri="{BB962C8B-B14F-4D97-AF65-F5344CB8AC3E}">
        <p14:creationId xmlns:p14="http://schemas.microsoft.com/office/powerpoint/2010/main" val="754588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dirty="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b="1">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lvl1pPr>
              <a:defRPr>
                <a:solidFill>
                  <a:schemeClr val="accent1"/>
                </a:solidFill>
                <a:latin typeface="Gill Sans MT" panose="020B0502020104020203" pitchFamily="34" charset="0"/>
              </a:defRPr>
            </a:lvl1pPr>
            <a:lvl2pPr>
              <a:defRPr>
                <a:solidFill>
                  <a:schemeClr val="accent1"/>
                </a:solidFill>
                <a:latin typeface="Gill Sans MT" panose="020B0502020104020203" pitchFamily="34" charset="0"/>
              </a:defRPr>
            </a:lvl2pPr>
            <a:lvl3pPr>
              <a:defRPr>
                <a:solidFill>
                  <a:schemeClr val="accent1"/>
                </a:solidFill>
                <a:latin typeface="Gill Sans MT" panose="020B0502020104020203" pitchFamily="34" charset="0"/>
              </a:defRPr>
            </a:lvl3pPr>
            <a:lvl4pPr>
              <a:defRPr>
                <a:solidFill>
                  <a:schemeClr val="accent1"/>
                </a:solidFill>
                <a:latin typeface="Gill Sans MT" panose="020B0502020104020203" pitchFamily="34" charset="0"/>
              </a:defRPr>
            </a:lvl4pPr>
            <a:lvl5pPr>
              <a:defRPr>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lvl1pPr>
              <a:defRPr>
                <a:solidFill>
                  <a:schemeClr val="accent1"/>
                </a:solidFill>
                <a:latin typeface="Gill Sans MT" panose="020B0502020104020203" pitchFamily="34" charset="0"/>
              </a:defRPr>
            </a:lvl1pPr>
            <a:lvl2pPr>
              <a:defRPr>
                <a:solidFill>
                  <a:schemeClr val="accent1"/>
                </a:solidFill>
                <a:latin typeface="Gill Sans MT" panose="020B0502020104020203" pitchFamily="34" charset="0"/>
              </a:defRPr>
            </a:lvl2pPr>
            <a:lvl3pPr>
              <a:defRPr>
                <a:solidFill>
                  <a:schemeClr val="accent1"/>
                </a:solidFill>
                <a:latin typeface="Gill Sans MT" panose="020B0502020104020203" pitchFamily="34" charset="0"/>
              </a:defRPr>
            </a:lvl3pPr>
            <a:lvl4pPr>
              <a:defRPr>
                <a:solidFill>
                  <a:schemeClr val="accent1"/>
                </a:solidFill>
                <a:latin typeface="Gill Sans MT" panose="020B0502020104020203" pitchFamily="34" charset="0"/>
              </a:defRPr>
            </a:lvl4pPr>
            <a:lvl5pPr>
              <a:defRPr>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accent1"/>
                </a:solidFill>
                <a:latin typeface="Gill Sans MT" panose="020B0502020104020203" pitchFamily="34" charset="0"/>
              </a:defRPr>
            </a:lvl1pPr>
          </a:lstStyle>
          <a:p>
            <a:fld id="{7C198DD1-C477-482D-A126-3FBDD1778E48}" type="datetime1">
              <a:rPr lang="en-US" smtClean="0"/>
              <a:pPr/>
              <a:t>12/6/2024</a:t>
            </a:fld>
            <a:endParaRPr lang="en-US" dirty="0"/>
          </a:p>
        </p:txBody>
      </p:sp>
      <p:sp>
        <p:nvSpPr>
          <p:cNvPr id="7" name="Slide Number Placeholder 6"/>
          <p:cNvSpPr>
            <a:spLocks noGrp="1"/>
          </p:cNvSpPr>
          <p:nvPr>
            <p:ph type="sldNum" sz="quarter" idx="12"/>
          </p:nvPr>
        </p:nvSpPr>
        <p:spPr/>
        <p:txBody>
          <a:bodyPr/>
          <a:lstStyle>
            <a:lvl1pPr>
              <a:defRPr>
                <a:solidFill>
                  <a:schemeClr val="accent1"/>
                </a:solidFill>
                <a:latin typeface="Gill Sans MT" panose="020B0502020104020203" pitchFamily="34" charset="0"/>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accent1"/>
                </a:solidFill>
                <a:latin typeface="Gill Sans MT" panose="020B0502020104020203" pitchFamily="34" charset="0"/>
              </a:defRPr>
            </a:lvl1pPr>
          </a:lstStyle>
          <a:p>
            <a:r>
              <a:rPr lang="en-US" dirty="0"/>
              <a:t>swwc.org</a:t>
            </a:r>
          </a:p>
        </p:txBody>
      </p:sp>
    </p:spTree>
    <p:extLst>
      <p:ext uri="{BB962C8B-B14F-4D97-AF65-F5344CB8AC3E}">
        <p14:creationId xmlns:p14="http://schemas.microsoft.com/office/powerpoint/2010/main" val="716610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Gill Sans MT" panose="020B0502020104020203" pitchFamily="34" charset="0"/>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b="1">
                <a:solidFill>
                  <a:schemeClr val="bg1"/>
                </a:solidFill>
                <a:latin typeface="Gill Sans MT" panose="020B0502020104020203" pitchFamily="34" charset="0"/>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chemeClr val="accent1"/>
                </a:solidFill>
                <a:latin typeface="Gill Sans MT" panose="020B0502020104020203" pitchFamily="34" charset="0"/>
              </a:defRPr>
            </a:lvl1pPr>
            <a:lvl2pPr>
              <a:buClr>
                <a:schemeClr val="accent1"/>
              </a:buClr>
              <a:defRPr>
                <a:solidFill>
                  <a:schemeClr val="accent1"/>
                </a:solidFill>
                <a:latin typeface="Gill Sans MT" panose="020B0502020104020203" pitchFamily="34" charset="0"/>
              </a:defRPr>
            </a:lvl2pPr>
            <a:lvl3pPr>
              <a:buClr>
                <a:schemeClr val="accent1"/>
              </a:buClr>
              <a:defRPr>
                <a:solidFill>
                  <a:schemeClr val="accent1"/>
                </a:solidFill>
                <a:latin typeface="Gill Sans MT" panose="020B0502020104020203" pitchFamily="34" charset="0"/>
              </a:defRPr>
            </a:lvl3pPr>
            <a:lvl4pPr>
              <a:buClr>
                <a:schemeClr val="accent1"/>
              </a:buClr>
              <a:defRPr>
                <a:solidFill>
                  <a:schemeClr val="accent1"/>
                </a:solidFill>
                <a:latin typeface="Gill Sans MT" panose="020B0502020104020203" pitchFamily="34" charset="0"/>
              </a:defRPr>
            </a:lvl4pPr>
            <a:lvl5pPr>
              <a:buClr>
                <a:schemeClr val="accent1"/>
              </a:buClr>
              <a:defRPr>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accent1"/>
                </a:solidFill>
                <a:latin typeface="Gill Sans MT" panose="020B0502020104020203" pitchFamily="34" charset="0"/>
              </a:defRPr>
            </a:lvl1pPr>
          </a:lstStyle>
          <a:p>
            <a:fld id="{824D5D47-1752-4D84-8BFB-C2F71A34C932}" type="datetime1">
              <a:rPr lang="en-US" smtClean="0"/>
              <a:pPr/>
              <a:t>12/6/2024</a:t>
            </a:fld>
            <a:endParaRPr lang="en-US" dirty="0"/>
          </a:p>
        </p:txBody>
      </p:sp>
      <p:sp>
        <p:nvSpPr>
          <p:cNvPr id="6" name="Slide Number Placeholder 5"/>
          <p:cNvSpPr>
            <a:spLocks noGrp="1"/>
          </p:cNvSpPr>
          <p:nvPr>
            <p:ph type="sldNum" sz="quarter" idx="12"/>
          </p:nvPr>
        </p:nvSpPr>
        <p:spPr/>
        <p:txBody>
          <a:bodyPr/>
          <a:lstStyle>
            <a:lvl1pPr>
              <a:defRPr>
                <a:solidFill>
                  <a:schemeClr val="accent1"/>
                </a:solidFill>
                <a:latin typeface="Gill Sans MT" panose="020B0502020104020203" pitchFamily="34" charset="0"/>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accent1"/>
                </a:solidFill>
                <a:latin typeface="Gill Sans MT" panose="020B0502020104020203" pitchFamily="34" charset="0"/>
              </a:defRPr>
            </a:lvl1pPr>
          </a:lstStyle>
          <a:p>
            <a:r>
              <a:rPr lang="en-US" dirty="0"/>
              <a:t>swwc.org</a:t>
            </a:r>
          </a:p>
        </p:txBody>
      </p:sp>
    </p:spTree>
    <p:extLst>
      <p:ext uri="{BB962C8B-B14F-4D97-AF65-F5344CB8AC3E}">
        <p14:creationId xmlns:p14="http://schemas.microsoft.com/office/powerpoint/2010/main" val="353249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b="1">
                <a:solidFill>
                  <a:schemeClr val="bg1"/>
                </a:solidFill>
                <a:latin typeface="Gill Sans MT" panose="020B0502020104020203" pitchFamily="34" charset="0"/>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solidFill>
                  <a:schemeClr val="accent1"/>
                </a:solidFill>
                <a:latin typeface="Gill Sans MT" panose="020B0502020104020203" pitchFamily="34" charset="0"/>
              </a:defRPr>
            </a:lvl1pPr>
            <a:lvl2pPr marL="800100" indent="-342900">
              <a:lnSpc>
                <a:spcPct val="100000"/>
              </a:lnSpc>
              <a:spcAft>
                <a:spcPts val="1000"/>
              </a:spcAft>
              <a:buClr>
                <a:schemeClr val="accent1"/>
              </a:buClr>
              <a:buFont typeface="Arial" panose="020B0604020202020204" pitchFamily="34" charset="0"/>
              <a:buChar char="•"/>
              <a:defRPr sz="2100">
                <a:solidFill>
                  <a:schemeClr val="accent1"/>
                </a:solidFill>
                <a:latin typeface="Gill Sans MT" panose="020B0502020104020203" pitchFamily="34" charset="0"/>
              </a:defRPr>
            </a:lvl2pPr>
            <a:lvl3pPr marL="1200150" indent="-285750">
              <a:lnSpc>
                <a:spcPct val="100000"/>
              </a:lnSpc>
              <a:spcAft>
                <a:spcPts val="1000"/>
              </a:spcAft>
              <a:buClr>
                <a:schemeClr val="accent1"/>
              </a:buClr>
              <a:buFont typeface="Arial" panose="020B0604020202020204" pitchFamily="34" charset="0"/>
              <a:buChar char="•"/>
              <a:defRPr sz="1700">
                <a:solidFill>
                  <a:schemeClr val="accent1"/>
                </a:solidFill>
                <a:latin typeface="Gill Sans MT" panose="020B0502020104020203" pitchFamily="34" charset="0"/>
              </a:defRPr>
            </a:lvl3pPr>
            <a:lvl4pPr marL="1657350" indent="-285750">
              <a:lnSpc>
                <a:spcPct val="100000"/>
              </a:lnSpc>
              <a:spcAft>
                <a:spcPts val="1000"/>
              </a:spcAft>
              <a:buClr>
                <a:schemeClr val="accent1"/>
              </a:buClr>
              <a:buFont typeface="Arial" panose="020B0604020202020204" pitchFamily="34" charset="0"/>
              <a:buChar char="•"/>
              <a:defRPr sz="1700">
                <a:solidFill>
                  <a:schemeClr val="accent1"/>
                </a:solidFill>
                <a:latin typeface="Gill Sans MT" panose="020B0502020104020203" pitchFamily="34" charset="0"/>
              </a:defRPr>
            </a:lvl4pPr>
            <a:lvl5pPr marL="2114550" indent="-285750">
              <a:lnSpc>
                <a:spcPct val="100000"/>
              </a:lnSpc>
              <a:spcAft>
                <a:spcPts val="1000"/>
              </a:spcAft>
              <a:buClr>
                <a:schemeClr val="accent1"/>
              </a:buClr>
              <a:buFont typeface="Arial" panose="020B0604020202020204" pitchFamily="34" charset="0"/>
              <a:buChar char="•"/>
              <a:defRPr sz="1700">
                <a:solidFill>
                  <a:schemeClr val="accent1"/>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accent1"/>
                </a:solidFill>
                <a:latin typeface="Gill Sans MT" panose="020B0502020104020203" pitchFamily="34" charset="0"/>
              </a:defRPr>
            </a:lvl1pPr>
          </a:lstStyle>
          <a:p>
            <a:fld id="{9A198C9B-0587-4A1E-9E03-E4C9FE222F08}" type="datetime1">
              <a:rPr lang="en-US" smtClean="0"/>
              <a:pPr/>
              <a:t>12/6/2024</a:t>
            </a:fld>
            <a:endParaRPr lang="en-US" dirty="0"/>
          </a:p>
        </p:txBody>
      </p:sp>
      <p:sp>
        <p:nvSpPr>
          <p:cNvPr id="6" name="Slide Number Placeholder 5"/>
          <p:cNvSpPr>
            <a:spLocks noGrp="1"/>
          </p:cNvSpPr>
          <p:nvPr>
            <p:ph type="sldNum" sz="quarter" idx="12"/>
          </p:nvPr>
        </p:nvSpPr>
        <p:spPr/>
        <p:txBody>
          <a:bodyPr/>
          <a:lstStyle>
            <a:lvl1pPr>
              <a:defRPr>
                <a:solidFill>
                  <a:schemeClr val="accent1"/>
                </a:solidFill>
                <a:latin typeface="Gill Sans MT" panose="020B0502020104020203" pitchFamily="34" charset="0"/>
              </a:defRPr>
            </a:lvl1pPr>
          </a:lstStyle>
          <a:p>
            <a:fld id="{48F63A3B-78C7-47BE-AE5E-E10140E04643}" type="slidenum">
              <a:rPr lang="en-US" smtClean="0"/>
              <a:pPr/>
              <a:t>‹#›</a:t>
            </a:fld>
            <a:endParaRPr lang="en-US" dirty="0"/>
          </a:p>
        </p:txBody>
      </p:sp>
      <p:sp>
        <p:nvSpPr>
          <p:cNvPr id="9" name="Rectangle 8"/>
          <p:cNvSpPr/>
          <p:nvPr userDrawn="1"/>
        </p:nvSpPr>
        <p:spPr>
          <a:xfrm>
            <a:off x="0" y="1216025"/>
            <a:ext cx="12192000" cy="1192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accent1"/>
                </a:solidFill>
                <a:latin typeface="Gill Sans MT" panose="020B0502020104020203" pitchFamily="34" charset="0"/>
              </a:defRPr>
            </a:lvl1pPr>
          </a:lstStyle>
          <a:p>
            <a:r>
              <a:rPr lang="en-US" dirty="0"/>
              <a:t>swwc.org</a:t>
            </a:r>
          </a:p>
        </p:txBody>
      </p:sp>
    </p:spTree>
    <p:extLst>
      <p:ext uri="{BB962C8B-B14F-4D97-AF65-F5344CB8AC3E}">
        <p14:creationId xmlns:p14="http://schemas.microsoft.com/office/powerpoint/2010/main" val="348584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flip="none" rotWithShape="1">
          <a:gsLst>
            <a:gs pos="90000">
              <a:schemeClr val="accent1"/>
            </a:gs>
            <a:gs pos="22000">
              <a:schemeClr val="accent4"/>
            </a:gs>
          </a:gsLst>
          <a:lin ang="5400000" scaled="1"/>
          <a:tileRect/>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1931736"/>
            <a:ext cx="10515600" cy="1472163"/>
          </a:xfrm>
        </p:spPr>
        <p:txBody>
          <a:bodyPr>
            <a:noAutofit/>
          </a:bodyPr>
          <a:lstStyle>
            <a:lvl1pPr algn="ctr">
              <a:tabLst>
                <a:tab pos="3770313" algn="l"/>
              </a:tabLst>
              <a:defRPr sz="7000" b="1">
                <a:solidFill>
                  <a:schemeClr val="bg1"/>
                </a:solidFill>
                <a:latin typeface="Gill Sans MT" panose="020B0502020104020203" pitchFamily="34" charset="0"/>
              </a:defRPr>
            </a:lvl1pPr>
          </a:lstStyle>
          <a:p>
            <a:r>
              <a:rPr lang="en-US" dirty="0"/>
              <a:t>Thank you!</a:t>
            </a:r>
          </a:p>
        </p:txBody>
      </p:sp>
      <p:sp>
        <p:nvSpPr>
          <p:cNvPr id="11" name="Text Placeholder 6"/>
          <p:cNvSpPr>
            <a:spLocks noGrp="1"/>
          </p:cNvSpPr>
          <p:nvPr>
            <p:ph type="body" sz="quarter" idx="13" hasCustomPrompt="1"/>
          </p:nvPr>
        </p:nvSpPr>
        <p:spPr>
          <a:xfrm>
            <a:off x="838200" y="3580041"/>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firstname.lastname@swwc.org</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latin typeface="Gill Sans MT" panose="020B0502020104020203" pitchFamily="34" charset="0"/>
              </a:defRPr>
            </a:lvl1pPr>
          </a:lstStyle>
          <a:p>
            <a:fld id="{D094F804-653A-41F1-A565-1098D9DEB37A}" type="datetime1">
              <a:rPr lang="en-US" smtClean="0"/>
              <a:pPr/>
              <a:t>12/6/2024</a:t>
            </a:fld>
            <a:endParaRPr lang="en-US" dirty="0"/>
          </a:p>
        </p:txBody>
      </p:sp>
      <p:sp>
        <p:nvSpPr>
          <p:cNvPr id="5" name="Footer Placeholder 4"/>
          <p:cNvSpPr>
            <a:spLocks noGrp="1"/>
          </p:cNvSpPr>
          <p:nvPr>
            <p:ph type="ftr" sz="quarter" idx="12"/>
          </p:nvPr>
        </p:nvSpPr>
        <p:spPr>
          <a:xfrm>
            <a:off x="2885256" y="6356350"/>
            <a:ext cx="6421487" cy="365125"/>
          </a:xfrm>
        </p:spPr>
        <p:txBody>
          <a:bodyPr/>
          <a:lstStyle>
            <a:lvl1pPr>
              <a:defRPr>
                <a:solidFill>
                  <a:schemeClr val="bg1"/>
                </a:solidFill>
                <a:latin typeface="Gill Sans MT" panose="020B0502020104020203" pitchFamily="34" charset="0"/>
              </a:defRPr>
            </a:lvl1pPr>
          </a:lstStyle>
          <a:p>
            <a:r>
              <a:rPr lang="en-US" dirty="0"/>
              <a:t>swwc.org</a:t>
            </a:r>
          </a:p>
        </p:txBody>
      </p:sp>
      <p:sp>
        <p:nvSpPr>
          <p:cNvPr id="4" name="Slide Number Placeholder 3"/>
          <p:cNvSpPr>
            <a:spLocks noGrp="1"/>
          </p:cNvSpPr>
          <p:nvPr>
            <p:ph type="sldNum" sz="quarter" idx="11"/>
          </p:nvPr>
        </p:nvSpPr>
        <p:spPr/>
        <p:txBody>
          <a:bodyPr/>
          <a:lstStyle>
            <a:lvl1pPr>
              <a:defRPr>
                <a:solidFill>
                  <a:schemeClr val="bg1"/>
                </a:solidFill>
                <a:latin typeface="Gill Sans MT" panose="020B0502020104020203" pitchFamily="34" charset="0"/>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577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0026" y="327490"/>
            <a:ext cx="2096801" cy="996400"/>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88534" y="1136912"/>
            <a:ext cx="10515600" cy="1325563"/>
          </a:xfrm>
          <a:prstGeom prst="rect">
            <a:avLst/>
          </a:prstGeom>
        </p:spPr>
        <p:txBody>
          <a:bodyPr/>
          <a:lstStyle>
            <a:lvl1pPr algn="ctr">
              <a:defRPr>
                <a:solidFill>
                  <a:schemeClr val="bg1"/>
                </a:solidFill>
              </a:defRPr>
            </a:lvl1pPr>
          </a:lstStyle>
          <a:p>
            <a:r>
              <a:rPr lang="en-US" dirty="0"/>
              <a:t>Click to edit section title slide</a:t>
            </a:r>
          </a:p>
        </p:txBody>
      </p:sp>
    </p:spTree>
    <p:extLst>
      <p:ext uri="{BB962C8B-B14F-4D97-AF65-F5344CB8AC3E}">
        <p14:creationId xmlns:p14="http://schemas.microsoft.com/office/powerpoint/2010/main" val="391063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9323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1" name="Google Shape;31;p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2" name="Google Shape;32;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95540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7803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accent1"/>
                </a:solidFill>
                <a:latin typeface="Gill Sans MT" panose="020B0502020104020203" pitchFamily="34" charset="0"/>
              </a:defRPr>
            </a:lvl1pPr>
          </a:lstStyle>
          <a:p>
            <a:fld id="{068C556E-7101-4471-A958-3911E20944AB}" type="datetime1">
              <a:rPr lang="en-US" smtClean="0"/>
              <a:pPr/>
              <a:t>12/6/2024</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accent1"/>
                </a:solidFill>
                <a:latin typeface="Gill Sans MT" panose="020B0502020104020203" pitchFamily="34" charset="0"/>
              </a:defRPr>
            </a:lvl1pPr>
          </a:lstStyle>
          <a:p>
            <a:r>
              <a:rPr lang="en-US" dirty="0"/>
              <a:t>swwc.org</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accent1"/>
                </a:solidFill>
                <a:latin typeface="Gill Sans MT" panose="020B0502020104020203"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790" r:id="rId2"/>
    <p:sldLayoutId id="2147483712" r:id="rId3"/>
    <p:sldLayoutId id="2147483789" r:id="rId4"/>
    <p:sldLayoutId id="2147483798" r:id="rId5"/>
    <p:sldLayoutId id="2147483801" r:id="rId6"/>
    <p:sldLayoutId id="2147483817" r:id="rId7"/>
  </p:sldLayoutIdLst>
  <p:hf hdr="0"/>
  <p:txStyles>
    <p:titleStyle>
      <a:lvl1pPr algn="l" defTabSz="914400" rtl="0" eaLnBrk="1" latinLnBrk="0" hangingPunct="1">
        <a:lnSpc>
          <a:spcPct val="90000"/>
        </a:lnSpc>
        <a:spcBef>
          <a:spcPct val="0"/>
        </a:spcBef>
        <a:buNone/>
        <a:defRPr sz="4400" kern="1200">
          <a:solidFill>
            <a:schemeClr val="accent1"/>
          </a:solidFill>
          <a:latin typeface="Gill Sans MT" panose="020B0502020104020203" pitchFamily="34" charset="0"/>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accent1"/>
          </a:solidFill>
          <a:latin typeface="Gill Sans MT" panose="020B0502020104020203" pitchFamily="34" charset="0"/>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accent1"/>
          </a:solidFill>
          <a:latin typeface="Gill Sans MT" panose="020B0502020104020203" pitchFamily="34" charset="0"/>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accent1"/>
          </a:solidFill>
          <a:latin typeface="Gill Sans MT" panose="020B0502020104020203" pitchFamily="34" charset="0"/>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accent1"/>
          </a:solidFill>
          <a:latin typeface="Gill Sans MT" panose="020B0502020104020203" pitchFamily="34" charset="0"/>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accent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5" name="Google Shape;15;p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sz="1400">
                <a:solidFill>
                  <a:schemeClr val="dk2"/>
                </a:solidFill>
              </a:defRPr>
            </a:lvl2pPr>
            <a:lvl3pPr marL="1371600" lvl="2" indent="-317500" rtl="0">
              <a:lnSpc>
                <a:spcPct val="115000"/>
              </a:lnSpc>
              <a:spcBef>
                <a:spcPts val="1600"/>
              </a:spcBef>
              <a:spcAft>
                <a:spcPts val="0"/>
              </a:spcAft>
              <a:buClr>
                <a:schemeClr val="dk2"/>
              </a:buClr>
              <a:buSzPts val="1400"/>
              <a:buChar char="■"/>
              <a:defRPr sz="1400">
                <a:solidFill>
                  <a:schemeClr val="dk2"/>
                </a:solidFill>
              </a:defRPr>
            </a:lvl3pPr>
            <a:lvl4pPr marL="1828800" lvl="3" indent="-317500" rtl="0">
              <a:lnSpc>
                <a:spcPct val="115000"/>
              </a:lnSpc>
              <a:spcBef>
                <a:spcPts val="1600"/>
              </a:spcBef>
              <a:spcAft>
                <a:spcPts val="0"/>
              </a:spcAft>
              <a:buClr>
                <a:schemeClr val="dk2"/>
              </a:buClr>
              <a:buSzPts val="1400"/>
              <a:buChar char="●"/>
              <a:defRPr sz="1400">
                <a:solidFill>
                  <a:schemeClr val="dk2"/>
                </a:solidFill>
              </a:defRPr>
            </a:lvl4pPr>
            <a:lvl5pPr marL="2286000" lvl="4" indent="-317500" rtl="0">
              <a:lnSpc>
                <a:spcPct val="115000"/>
              </a:lnSpc>
              <a:spcBef>
                <a:spcPts val="1600"/>
              </a:spcBef>
              <a:spcAft>
                <a:spcPts val="0"/>
              </a:spcAft>
              <a:buClr>
                <a:schemeClr val="dk2"/>
              </a:buClr>
              <a:buSzPts val="1400"/>
              <a:buChar char="○"/>
              <a:defRPr sz="1400">
                <a:solidFill>
                  <a:schemeClr val="dk2"/>
                </a:solidFill>
              </a:defRPr>
            </a:lvl5pPr>
            <a:lvl6pPr marL="2743200" lvl="5" indent="-317500" rtl="0">
              <a:lnSpc>
                <a:spcPct val="115000"/>
              </a:lnSpc>
              <a:spcBef>
                <a:spcPts val="1600"/>
              </a:spcBef>
              <a:spcAft>
                <a:spcPts val="0"/>
              </a:spcAft>
              <a:buClr>
                <a:schemeClr val="dk2"/>
              </a:buClr>
              <a:buSzPts val="1400"/>
              <a:buChar char="■"/>
              <a:defRPr sz="1400">
                <a:solidFill>
                  <a:schemeClr val="dk2"/>
                </a:solidFill>
              </a:defRPr>
            </a:lvl6pPr>
            <a:lvl7pPr marL="3200400" lvl="6" indent="-317500" rtl="0">
              <a:lnSpc>
                <a:spcPct val="115000"/>
              </a:lnSpc>
              <a:spcBef>
                <a:spcPts val="1600"/>
              </a:spcBef>
              <a:spcAft>
                <a:spcPts val="0"/>
              </a:spcAft>
              <a:buClr>
                <a:schemeClr val="dk2"/>
              </a:buClr>
              <a:buSzPts val="1400"/>
              <a:buChar char="●"/>
              <a:defRPr sz="1400">
                <a:solidFill>
                  <a:schemeClr val="dk2"/>
                </a:solidFill>
              </a:defRPr>
            </a:lvl7pPr>
            <a:lvl8pPr marL="3657600" lvl="7" indent="-317500" rtl="0">
              <a:lnSpc>
                <a:spcPct val="115000"/>
              </a:lnSpc>
              <a:spcBef>
                <a:spcPts val="1600"/>
              </a:spcBef>
              <a:spcAft>
                <a:spcPts val="0"/>
              </a:spcAft>
              <a:buClr>
                <a:schemeClr val="dk2"/>
              </a:buClr>
              <a:buSzPts val="1400"/>
              <a:buChar char="○"/>
              <a:defRPr sz="1400">
                <a:solidFill>
                  <a:schemeClr val="dk2"/>
                </a:solidFill>
              </a:defRPr>
            </a:lvl8pPr>
            <a:lvl9pPr marL="4114800" lvl="8" indent="-317500"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6" name="Google Shape;16;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1051681"/>
      </p:ext>
    </p:extLst>
  </p:cSld>
  <p:clrMap bg1="lt1" tx1="dk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jp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Welcome to SWWC!</a:t>
            </a:r>
          </a:p>
        </p:txBody>
      </p:sp>
      <p:sp>
        <p:nvSpPr>
          <p:cNvPr id="6" name="Footer Placeholder 5"/>
          <p:cNvSpPr>
            <a:spLocks noGrp="1"/>
          </p:cNvSpPr>
          <p:nvPr>
            <p:ph type="ftr" sz="quarter" idx="4294967295"/>
          </p:nvPr>
        </p:nvSpPr>
        <p:spPr>
          <a:xfrm>
            <a:off x="2884487" y="6277219"/>
            <a:ext cx="6423025" cy="365125"/>
          </a:xfrm>
        </p:spPr>
        <p:txBody>
          <a:bodyPr/>
          <a:lstStyle/>
          <a:p>
            <a:r>
              <a:rPr lang="en-US" b="1" dirty="0"/>
              <a:t>swwc.org</a:t>
            </a:r>
          </a:p>
        </p:txBody>
      </p:sp>
    </p:spTree>
    <p:extLst>
      <p:ext uri="{BB962C8B-B14F-4D97-AF65-F5344CB8AC3E}">
        <p14:creationId xmlns:p14="http://schemas.microsoft.com/office/powerpoint/2010/main" val="4234921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extBox 4"/>
          <p:cNvSpPr txBox="1"/>
          <p:nvPr/>
        </p:nvSpPr>
        <p:spPr>
          <a:xfrm>
            <a:off x="1329423" y="5434664"/>
            <a:ext cx="9673463" cy="707886"/>
          </a:xfrm>
          <a:prstGeom prst="rect">
            <a:avLst/>
          </a:prstGeom>
          <a:noFill/>
        </p:spPr>
        <p:txBody>
          <a:bodyPr wrap="square" rtlCol="0">
            <a:spAutoFit/>
          </a:bodyPr>
          <a:lstStyle/>
          <a:p>
            <a:pPr algn="ctr"/>
            <a:r>
              <a:rPr lang="en-US" sz="4000" b="1" dirty="0">
                <a:solidFill>
                  <a:schemeClr val="bg1"/>
                </a:solidFill>
                <a:latin typeface="Gill Sans MT" panose="020B0502020104020203" pitchFamily="34" charset="0"/>
              </a:rPr>
              <a:t>GREAT people doing GREAT things!</a:t>
            </a:r>
          </a:p>
        </p:txBody>
      </p:sp>
      <p:pic>
        <p:nvPicPr>
          <p:cNvPr id="4" name="Picture 3" descr="A large group of people sitting in a room&#10;&#10;Description automatically generated">
            <a:extLst>
              <a:ext uri="{FF2B5EF4-FFF2-40B4-BE49-F238E27FC236}">
                <a16:creationId xmlns:a16="http://schemas.microsoft.com/office/drawing/2014/main" id="{E3A09C8D-5F91-CF33-DF1C-6944DF52D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89193" cy="5082139"/>
          </a:xfrm>
          <a:prstGeom prst="rect">
            <a:avLst/>
          </a:prstGeom>
        </p:spPr>
      </p:pic>
    </p:spTree>
    <p:extLst>
      <p:ext uri="{BB962C8B-B14F-4D97-AF65-F5344CB8AC3E}">
        <p14:creationId xmlns:p14="http://schemas.microsoft.com/office/powerpoint/2010/main" val="146963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4"/>
          <p:cNvSpPr txBox="1">
            <a:spLocks noGrp="1"/>
          </p:cNvSpPr>
          <p:nvPr>
            <p:ph type="title"/>
          </p:nvPr>
        </p:nvSpPr>
        <p:spPr>
          <a:prstGeom prst="rect">
            <a:avLst/>
          </a:prstGeom>
        </p:spPr>
        <p:txBody>
          <a:bodyPr spcFirstLastPara="1" wrap="square" lIns="121900" tIns="121900" rIns="121900" bIns="121900" anchor="ctr" anchorCtr="0">
            <a:noAutofit/>
          </a:bodyPr>
          <a:lstStyle/>
          <a:p>
            <a:r>
              <a:rPr lang="en" dirty="0"/>
              <a:t>Executive Leadership Team</a:t>
            </a:r>
            <a:endParaRPr dirty="0"/>
          </a:p>
        </p:txBody>
      </p:sp>
      <p:pic>
        <p:nvPicPr>
          <p:cNvPr id="3" name="Picture 2" descr="A group of people posing for a picture&#10;&#10;Description automatically generated">
            <a:extLst>
              <a:ext uri="{FF2B5EF4-FFF2-40B4-BE49-F238E27FC236}">
                <a16:creationId xmlns:a16="http://schemas.microsoft.com/office/drawing/2014/main" id="{7BB1F96C-2A7E-5A11-35E8-C2D339EFCA41}"/>
              </a:ext>
            </a:extLst>
          </p:cNvPr>
          <p:cNvPicPr>
            <a:picLocks noChangeAspect="1"/>
          </p:cNvPicPr>
          <p:nvPr/>
        </p:nvPicPr>
        <p:blipFill>
          <a:blip r:embed="rId3" cstate="print">
            <a:extLst>
              <a:ext uri="{28A0092B-C50C-407E-A947-70E740481C1C}">
                <a14:useLocalDpi xmlns:a14="http://schemas.microsoft.com/office/drawing/2010/main" val="0"/>
              </a:ext>
            </a:extLst>
          </a:blip>
          <a:srcRect t="13039"/>
          <a:stretch/>
        </p:blipFill>
        <p:spPr>
          <a:xfrm>
            <a:off x="1001807" y="1655544"/>
            <a:ext cx="10188385" cy="489930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14907" y="2514600"/>
            <a:ext cx="6162185" cy="914400"/>
          </a:xfrm>
        </p:spPr>
        <p:txBody>
          <a:bodyPr>
            <a:noAutofit/>
          </a:bodyPr>
          <a:lstStyle/>
          <a:p>
            <a:pPr algn="ctr"/>
            <a:r>
              <a:rPr lang="en-US" sz="6600" dirty="0">
                <a:solidFill>
                  <a:schemeClr val="accent1"/>
                </a:solidFill>
              </a:rPr>
              <a:t>What We Do</a:t>
            </a:r>
          </a:p>
        </p:txBody>
      </p:sp>
    </p:spTree>
    <p:extLst>
      <p:ext uri="{BB962C8B-B14F-4D97-AF65-F5344CB8AC3E}">
        <p14:creationId xmlns:p14="http://schemas.microsoft.com/office/powerpoint/2010/main" val="1488860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aphicFrame>
        <p:nvGraphicFramePr>
          <p:cNvPr id="175" name="Google Shape;175;p33"/>
          <p:cNvGraphicFramePr/>
          <p:nvPr>
            <p:extLst>
              <p:ext uri="{D42A27DB-BD31-4B8C-83A1-F6EECF244321}">
                <p14:modId xmlns:p14="http://schemas.microsoft.com/office/powerpoint/2010/main" val="3275014380"/>
              </p:ext>
            </p:extLst>
          </p:nvPr>
        </p:nvGraphicFramePr>
        <p:xfrm>
          <a:off x="309639" y="66734"/>
          <a:ext cx="11572722" cy="6724532"/>
        </p:xfrm>
        <a:graphic>
          <a:graphicData uri="http://schemas.openxmlformats.org/drawingml/2006/table">
            <a:tbl>
              <a:tblPr>
                <a:noFill/>
              </a:tblPr>
              <a:tblGrid>
                <a:gridCol w="3270552">
                  <a:extLst>
                    <a:ext uri="{9D8B030D-6E8A-4147-A177-3AD203B41FA5}">
                      <a16:colId xmlns:a16="http://schemas.microsoft.com/office/drawing/2014/main" val="20000"/>
                    </a:ext>
                  </a:extLst>
                </a:gridCol>
                <a:gridCol w="4160761">
                  <a:extLst>
                    <a:ext uri="{9D8B030D-6E8A-4147-A177-3AD203B41FA5}">
                      <a16:colId xmlns:a16="http://schemas.microsoft.com/office/drawing/2014/main" val="20002"/>
                    </a:ext>
                  </a:extLst>
                </a:gridCol>
                <a:gridCol w="4141409">
                  <a:extLst>
                    <a:ext uri="{9D8B030D-6E8A-4147-A177-3AD203B41FA5}">
                      <a16:colId xmlns:a16="http://schemas.microsoft.com/office/drawing/2014/main" val="20003"/>
                    </a:ext>
                  </a:extLst>
                </a:gridCol>
              </a:tblGrid>
              <a:tr h="894040">
                <a:tc gridSpan="3">
                  <a:txBody>
                    <a:bodyPr/>
                    <a:lstStyle/>
                    <a:p>
                      <a:pPr marL="0" lvl="0" indent="0" algn="ctr" rtl="0">
                        <a:spcBef>
                          <a:spcPts val="0"/>
                        </a:spcBef>
                        <a:spcAft>
                          <a:spcPts val="0"/>
                        </a:spcAft>
                        <a:buNone/>
                      </a:pPr>
                      <a:r>
                        <a:rPr lang="en-US" sz="4300" b="1" dirty="0">
                          <a:solidFill>
                            <a:schemeClr val="lt1"/>
                          </a:solidFill>
                          <a:latin typeface="Gill Sans MT" panose="020B0502020104020203" pitchFamily="34" charset="0"/>
                        </a:rPr>
                        <a:t>Educational Services</a:t>
                      </a:r>
                      <a:endParaRPr sz="4300" b="1" dirty="0">
                        <a:solidFill>
                          <a:schemeClr val="lt1"/>
                        </a:solidFill>
                        <a:latin typeface="Gill Sans MT" panose="020B0502020104020203" pitchFamily="34" charset="0"/>
                      </a:endParaRPr>
                    </a:p>
                  </a:txBody>
                  <a:tcPr marL="121900" marR="121900" marT="121900" marB="121900" anchor="ctr">
                    <a:solidFill>
                      <a:srgbClr val="023453"/>
                    </a:solidFill>
                  </a:tcPr>
                </a:tc>
                <a:tc hMerge="1">
                  <a:txBody>
                    <a:bodyPr/>
                    <a:lstStyle/>
                    <a:p>
                      <a:pPr marL="0" lvl="0" indent="0" algn="ctr" rtl="0">
                        <a:spcBef>
                          <a:spcPts val="0"/>
                        </a:spcBef>
                        <a:spcAft>
                          <a:spcPts val="0"/>
                        </a:spcAft>
                        <a:buNone/>
                      </a:pPr>
                      <a:endParaRPr b="1">
                        <a:solidFill>
                          <a:schemeClr val="lt1"/>
                        </a:solidFill>
                      </a:endParaRPr>
                    </a:p>
                  </a:txBody>
                  <a:tcPr marL="91425" marR="91425" marT="91425" marB="91425" anchor="ctr">
                    <a:solidFill>
                      <a:srgbClr val="023453"/>
                    </a:solidFill>
                  </a:tcPr>
                </a:tc>
                <a:tc hMerge="1">
                  <a:txBody>
                    <a:bodyPr/>
                    <a:lstStyle/>
                    <a:p>
                      <a:pPr marL="0" lvl="0" indent="0" algn="ctr" rtl="0">
                        <a:spcBef>
                          <a:spcPts val="0"/>
                        </a:spcBef>
                        <a:spcAft>
                          <a:spcPts val="0"/>
                        </a:spcAft>
                        <a:buNone/>
                      </a:pPr>
                      <a:endParaRPr b="1">
                        <a:solidFill>
                          <a:schemeClr val="lt1"/>
                        </a:solidFill>
                      </a:endParaRPr>
                    </a:p>
                  </a:txBody>
                  <a:tcPr marL="91425" marR="91425" marT="91425" marB="91425" anchor="ctr">
                    <a:solidFill>
                      <a:srgbClr val="023453"/>
                    </a:solidFill>
                  </a:tcPr>
                </a:tc>
                <a:extLst>
                  <a:ext uri="{0D108BD9-81ED-4DB2-BD59-A6C34878D82A}">
                    <a16:rowId xmlns:a16="http://schemas.microsoft.com/office/drawing/2014/main" val="3262039575"/>
                  </a:ext>
                </a:extLst>
              </a:tr>
              <a:tr h="1002583">
                <a:tc>
                  <a:txBody>
                    <a:bodyPr/>
                    <a:lstStyle/>
                    <a:p>
                      <a:pPr marL="0" lvl="0" indent="0" algn="ctr" rtl="0">
                        <a:spcBef>
                          <a:spcPts val="0"/>
                        </a:spcBef>
                        <a:spcAft>
                          <a:spcPts val="0"/>
                        </a:spcAft>
                        <a:buNone/>
                      </a:pPr>
                      <a:r>
                        <a:rPr lang="en" sz="2500" b="1">
                          <a:solidFill>
                            <a:schemeClr val="lt1"/>
                          </a:solidFill>
                          <a:latin typeface="Gill Sans MT" panose="020B0502020104020203" pitchFamily="34" charset="0"/>
                        </a:rPr>
                        <a:t>Behavioral Health Services</a:t>
                      </a:r>
                      <a:endParaRPr sz="2500" b="1">
                        <a:solidFill>
                          <a:schemeClr val="lt1"/>
                        </a:solidFill>
                        <a:latin typeface="Gill Sans MT" panose="020B0502020104020203" pitchFamily="34" charset="0"/>
                      </a:endParaRPr>
                    </a:p>
                  </a:txBody>
                  <a:tcPr marL="121900" marR="121900" marT="121900" marB="121900" anchor="ctr">
                    <a:solidFill>
                      <a:srgbClr val="023453"/>
                    </a:solidFill>
                  </a:tcPr>
                </a:tc>
                <a:tc>
                  <a:txBody>
                    <a:bodyPr/>
                    <a:lstStyle/>
                    <a:p>
                      <a:pPr marL="0" lvl="0" indent="0" algn="ctr" rtl="0">
                        <a:spcBef>
                          <a:spcPts val="0"/>
                        </a:spcBef>
                        <a:spcAft>
                          <a:spcPts val="0"/>
                        </a:spcAft>
                        <a:buNone/>
                      </a:pPr>
                      <a:r>
                        <a:rPr lang="en" sz="2500" b="1">
                          <a:solidFill>
                            <a:schemeClr val="lt1"/>
                          </a:solidFill>
                          <a:latin typeface="Gill Sans MT" panose="020B0502020104020203" pitchFamily="34" charset="0"/>
                        </a:rPr>
                        <a:t>Special Services</a:t>
                      </a:r>
                      <a:endParaRPr sz="2500" b="1">
                        <a:solidFill>
                          <a:schemeClr val="lt1"/>
                        </a:solidFill>
                        <a:latin typeface="Gill Sans MT" panose="020B0502020104020203" pitchFamily="34" charset="0"/>
                      </a:endParaRPr>
                    </a:p>
                  </a:txBody>
                  <a:tcPr marL="121900" marR="121900" marT="121900" marB="121900" anchor="ctr">
                    <a:solidFill>
                      <a:srgbClr val="023453"/>
                    </a:solidFill>
                  </a:tcPr>
                </a:tc>
                <a:tc>
                  <a:txBody>
                    <a:bodyPr/>
                    <a:lstStyle/>
                    <a:p>
                      <a:pPr marL="0" lvl="0" indent="0" algn="ctr" rtl="0">
                        <a:spcBef>
                          <a:spcPts val="0"/>
                        </a:spcBef>
                        <a:spcAft>
                          <a:spcPts val="0"/>
                        </a:spcAft>
                        <a:buNone/>
                      </a:pPr>
                      <a:r>
                        <a:rPr lang="en" sz="2500" b="1">
                          <a:solidFill>
                            <a:schemeClr val="lt1"/>
                          </a:solidFill>
                          <a:latin typeface="Gill Sans MT" panose="020B0502020104020203" pitchFamily="34" charset="0"/>
                        </a:rPr>
                        <a:t>Teaching &amp; Learning Services</a:t>
                      </a:r>
                      <a:endParaRPr sz="2500" b="1">
                        <a:solidFill>
                          <a:schemeClr val="lt1"/>
                        </a:solidFill>
                        <a:latin typeface="Gill Sans MT" panose="020B0502020104020203" pitchFamily="34" charset="0"/>
                      </a:endParaRPr>
                    </a:p>
                  </a:txBody>
                  <a:tcPr marL="121900" marR="121900" marT="121900" marB="121900" anchor="ctr">
                    <a:solidFill>
                      <a:srgbClr val="023453"/>
                    </a:solidFill>
                  </a:tcPr>
                </a:tc>
                <a:extLst>
                  <a:ext uri="{0D108BD9-81ED-4DB2-BD59-A6C34878D82A}">
                    <a16:rowId xmlns:a16="http://schemas.microsoft.com/office/drawing/2014/main" val="10000"/>
                  </a:ext>
                </a:extLst>
              </a:tr>
              <a:tr h="4819612">
                <a:tc>
                  <a:txBody>
                    <a:bodyPr/>
                    <a:lstStyle/>
                    <a:p>
                      <a:pPr marL="285750" lvl="0" indent="-285750" algn="l" rtl="0">
                        <a:spcBef>
                          <a:spcPts val="0"/>
                        </a:spcBef>
                        <a:spcAft>
                          <a:spcPts val="0"/>
                        </a:spcAft>
                        <a:buFont typeface="Arial"/>
                        <a:buChar char="•"/>
                      </a:pPr>
                      <a:r>
                        <a:rPr lang="en" sz="2100">
                          <a:solidFill>
                            <a:srgbClr val="002060"/>
                          </a:solidFill>
                          <a:latin typeface="Gill Sans MT"/>
                        </a:rPr>
                        <a:t>Behavioral Analytic Services</a:t>
                      </a:r>
                      <a:endParaRPr sz="2100">
                        <a:solidFill>
                          <a:srgbClr val="002060"/>
                        </a:solidFill>
                        <a:latin typeface="Gill Sans MT"/>
                      </a:endParaRPr>
                    </a:p>
                    <a:p>
                      <a:pPr marL="285750" lvl="0" indent="-285750" algn="l" rtl="0">
                        <a:spcBef>
                          <a:spcPts val="0"/>
                        </a:spcBef>
                        <a:spcAft>
                          <a:spcPts val="0"/>
                        </a:spcAft>
                        <a:buFont typeface="Arial"/>
                        <a:buChar char="•"/>
                      </a:pPr>
                      <a:r>
                        <a:rPr lang="en" sz="2100" dirty="0">
                          <a:solidFill>
                            <a:srgbClr val="002060"/>
                          </a:solidFill>
                          <a:latin typeface="Gill Sans MT"/>
                        </a:rPr>
                        <a:t>Mental Health Services</a:t>
                      </a:r>
                      <a:endParaRPr sz="2100" dirty="0">
                        <a:solidFill>
                          <a:srgbClr val="002060"/>
                        </a:solidFill>
                        <a:latin typeface="Gill Sans MT"/>
                      </a:endParaRPr>
                    </a:p>
                    <a:p>
                      <a:pPr marL="285750" lvl="0" indent="-285750" algn="l" rtl="0">
                        <a:spcBef>
                          <a:spcPts val="0"/>
                        </a:spcBef>
                        <a:spcAft>
                          <a:spcPts val="0"/>
                        </a:spcAft>
                        <a:buFont typeface="Arial"/>
                        <a:buChar char="•"/>
                      </a:pPr>
                      <a:r>
                        <a:rPr lang="en-US" sz="2100" dirty="0">
                          <a:solidFill>
                            <a:srgbClr val="002060"/>
                          </a:solidFill>
                          <a:latin typeface="Gill Sans MT"/>
                        </a:rPr>
                        <a:t>School Health Services</a:t>
                      </a:r>
                      <a:endParaRPr sz="2100" dirty="0">
                        <a:solidFill>
                          <a:srgbClr val="002060"/>
                        </a:solidFill>
                        <a:latin typeface="Gill Sans MT"/>
                      </a:endParaRPr>
                    </a:p>
                    <a:p>
                      <a:pPr marL="285750" lvl="0" indent="-285750" algn="l" rtl="0">
                        <a:spcBef>
                          <a:spcPts val="0"/>
                        </a:spcBef>
                        <a:spcAft>
                          <a:spcPts val="0"/>
                        </a:spcAft>
                        <a:buFont typeface="Arial"/>
                        <a:buChar char="•"/>
                      </a:pPr>
                      <a:r>
                        <a:rPr lang="en" sz="2100" dirty="0">
                          <a:solidFill>
                            <a:srgbClr val="002060"/>
                          </a:solidFill>
                          <a:latin typeface="Gill Sans MT"/>
                        </a:rPr>
                        <a:t>Interpreter/Translator Services</a:t>
                      </a:r>
                      <a:endParaRPr sz="2100" dirty="0">
                        <a:solidFill>
                          <a:srgbClr val="002060"/>
                        </a:solidFill>
                        <a:latin typeface="Gill Sans MT"/>
                      </a:endParaRPr>
                    </a:p>
                    <a:p>
                      <a:pPr marL="285750" lvl="0" indent="-285750" algn="l" rtl="0">
                        <a:spcBef>
                          <a:spcPts val="0"/>
                        </a:spcBef>
                        <a:spcAft>
                          <a:spcPts val="0"/>
                        </a:spcAft>
                        <a:buFont typeface="Arial"/>
                        <a:buChar char="•"/>
                      </a:pPr>
                      <a:r>
                        <a:rPr lang="en" sz="2100" dirty="0">
                          <a:solidFill>
                            <a:srgbClr val="002060"/>
                          </a:solidFill>
                          <a:latin typeface="Gill Sans MT"/>
                        </a:rPr>
                        <a:t>The READY Clinic</a:t>
                      </a:r>
                      <a:endParaRPr sz="2100" dirty="0">
                        <a:solidFill>
                          <a:srgbClr val="002060"/>
                        </a:solidFill>
                        <a:latin typeface="Gill Sans MT"/>
                      </a:endParaRPr>
                    </a:p>
                    <a:p>
                      <a:pPr marL="285750" lvl="0" indent="-285750" algn="l" rtl="0">
                        <a:spcBef>
                          <a:spcPts val="0"/>
                        </a:spcBef>
                        <a:spcAft>
                          <a:spcPts val="0"/>
                        </a:spcAft>
                        <a:buFont typeface="Arial"/>
                        <a:buChar char="•"/>
                      </a:pPr>
                      <a:r>
                        <a:rPr lang="en" sz="2100" dirty="0">
                          <a:solidFill>
                            <a:srgbClr val="002060"/>
                          </a:solidFill>
                          <a:latin typeface="Gill Sans MT"/>
                        </a:rPr>
                        <a:t>School Crisis Response Team</a:t>
                      </a:r>
                      <a:endParaRPr sz="2100" dirty="0">
                        <a:solidFill>
                          <a:srgbClr val="002060"/>
                        </a:solidFill>
                        <a:latin typeface="Gill Sans MT"/>
                      </a:endParaRPr>
                    </a:p>
                  </a:txBody>
                  <a:tcPr marL="121900" marR="121900" marT="121900" marB="121900"/>
                </a:tc>
                <a:tc>
                  <a:txBody>
                    <a:bodyPr/>
                    <a:lstStyle/>
                    <a:p>
                      <a:pPr marL="285750" lvl="0" indent="-285750" algn="l" rtl="0">
                        <a:spcBef>
                          <a:spcPts val="0"/>
                        </a:spcBef>
                        <a:spcAft>
                          <a:spcPts val="0"/>
                        </a:spcAft>
                        <a:buFont typeface="Arial"/>
                        <a:buChar char="•"/>
                      </a:pPr>
                      <a:r>
                        <a:rPr lang="en" sz="2100">
                          <a:solidFill>
                            <a:srgbClr val="002060"/>
                          </a:solidFill>
                          <a:latin typeface="Gill Sans MT"/>
                        </a:rPr>
                        <a:t>Special Education Administrative Services</a:t>
                      </a:r>
                      <a:endParaRPr sz="2100">
                        <a:solidFill>
                          <a:srgbClr val="002060"/>
                        </a:solidFill>
                        <a:latin typeface="Gill Sans MT"/>
                      </a:endParaRPr>
                    </a:p>
                    <a:p>
                      <a:pPr marL="285750" lvl="0" indent="-285750" algn="l" rtl="0">
                        <a:spcBef>
                          <a:spcPts val="0"/>
                        </a:spcBef>
                        <a:spcAft>
                          <a:spcPts val="0"/>
                        </a:spcAft>
                        <a:buFont typeface="Arial"/>
                        <a:buChar char="•"/>
                      </a:pPr>
                      <a:r>
                        <a:rPr lang="en" sz="2100" dirty="0">
                          <a:solidFill>
                            <a:srgbClr val="002060"/>
                          </a:solidFill>
                          <a:latin typeface="Gill Sans MT"/>
                        </a:rPr>
                        <a:t>Direct Student Services - DAPE, OT, School Psychologist, SPED teacher, DHH, O&amp;M, EC teacher, PT, School Social Worker, SLP, VI</a:t>
                      </a:r>
                      <a:endParaRPr sz="2100" dirty="0">
                        <a:solidFill>
                          <a:srgbClr val="002060"/>
                        </a:solidFill>
                        <a:latin typeface="Gill Sans MT"/>
                      </a:endParaRPr>
                    </a:p>
                    <a:p>
                      <a:pPr marL="285750" lvl="0" indent="-285750" algn="l" rtl="0">
                        <a:spcBef>
                          <a:spcPts val="0"/>
                        </a:spcBef>
                        <a:spcAft>
                          <a:spcPts val="0"/>
                        </a:spcAft>
                        <a:buFont typeface="Arial"/>
                        <a:buChar char="•"/>
                      </a:pPr>
                      <a:r>
                        <a:rPr lang="en" sz="2100" dirty="0">
                          <a:solidFill>
                            <a:srgbClr val="002060"/>
                          </a:solidFill>
                          <a:latin typeface="Gill Sans MT"/>
                        </a:rPr>
                        <a:t>Educational Learning Centers - Setting IV (six sites across the region)</a:t>
                      </a:r>
                      <a:endParaRPr sz="2100" dirty="0">
                        <a:solidFill>
                          <a:srgbClr val="002060"/>
                        </a:solidFill>
                        <a:latin typeface="Gill Sans MT"/>
                      </a:endParaRPr>
                    </a:p>
                    <a:p>
                      <a:pPr marL="285750" lvl="0" indent="-285750" algn="l" rtl="0">
                        <a:spcBef>
                          <a:spcPts val="0"/>
                        </a:spcBef>
                        <a:spcAft>
                          <a:spcPts val="0"/>
                        </a:spcAft>
                        <a:buFont typeface="Arial"/>
                        <a:buChar char="•"/>
                      </a:pPr>
                      <a:r>
                        <a:rPr lang="en" sz="2100" dirty="0">
                          <a:solidFill>
                            <a:srgbClr val="002060"/>
                          </a:solidFill>
                          <a:latin typeface="Gill Sans MT"/>
                        </a:rPr>
                        <a:t>Project SEARCH</a:t>
                      </a:r>
                      <a:endParaRPr sz="2100" dirty="0">
                        <a:solidFill>
                          <a:srgbClr val="002060"/>
                        </a:solidFill>
                        <a:latin typeface="Gill Sans MT"/>
                      </a:endParaRPr>
                    </a:p>
                    <a:p>
                      <a:pPr marL="285750" lvl="0" indent="-285750" algn="l" rtl="0">
                        <a:spcBef>
                          <a:spcPts val="0"/>
                        </a:spcBef>
                        <a:spcAft>
                          <a:spcPts val="0"/>
                        </a:spcAft>
                        <a:buFont typeface="Arial"/>
                        <a:buChar char="•"/>
                      </a:pPr>
                      <a:r>
                        <a:rPr lang="en" sz="2100" dirty="0">
                          <a:solidFill>
                            <a:srgbClr val="002060"/>
                          </a:solidFill>
                          <a:latin typeface="Gill Sans MT"/>
                        </a:rPr>
                        <a:t>Low Incidence Services</a:t>
                      </a:r>
                      <a:endParaRPr sz="2100" dirty="0">
                        <a:solidFill>
                          <a:srgbClr val="002060"/>
                        </a:solidFill>
                        <a:latin typeface="Gill Sans MT"/>
                      </a:endParaRPr>
                    </a:p>
                  </a:txBody>
                  <a:tcPr marL="121900" marR="121900" marT="121900" marB="121900"/>
                </a:tc>
                <a:tc>
                  <a:txBody>
                    <a:bodyPr/>
                    <a:lstStyle/>
                    <a:p>
                      <a:pPr marL="285750" lvl="0" indent="-285750" algn="l" rtl="0">
                        <a:spcBef>
                          <a:spcPts val="0"/>
                        </a:spcBef>
                        <a:spcAft>
                          <a:spcPts val="0"/>
                        </a:spcAft>
                        <a:buFont typeface="Arial"/>
                        <a:buChar char="•"/>
                      </a:pPr>
                      <a:r>
                        <a:rPr lang="en" sz="1900" dirty="0">
                          <a:solidFill>
                            <a:srgbClr val="002060"/>
                          </a:solidFill>
                          <a:latin typeface="Gill Sans MT"/>
                        </a:rPr>
                        <a:t>T&amp;L Curriculum &amp; Instruction Services</a:t>
                      </a:r>
                      <a:endParaRPr sz="1900" dirty="0">
                        <a:solidFill>
                          <a:srgbClr val="002060"/>
                        </a:solidFill>
                        <a:latin typeface="Gill Sans MT"/>
                      </a:endParaRPr>
                    </a:p>
                    <a:p>
                      <a:pPr marL="285750" lvl="0" indent="-285750" algn="l" rtl="0">
                        <a:spcBef>
                          <a:spcPts val="0"/>
                        </a:spcBef>
                        <a:spcAft>
                          <a:spcPts val="0"/>
                        </a:spcAft>
                        <a:buFont typeface="Arial"/>
                        <a:buChar char="•"/>
                      </a:pPr>
                      <a:r>
                        <a:rPr lang="en" sz="1900" dirty="0">
                          <a:solidFill>
                            <a:srgbClr val="002060"/>
                          </a:solidFill>
                          <a:latin typeface="Gill Sans MT"/>
                        </a:rPr>
                        <a:t>Structured Literacy Services</a:t>
                      </a:r>
                      <a:endParaRPr sz="1900" dirty="0">
                        <a:solidFill>
                          <a:srgbClr val="002060"/>
                        </a:solidFill>
                        <a:latin typeface="Gill Sans MT"/>
                      </a:endParaRPr>
                    </a:p>
                    <a:p>
                      <a:pPr marL="285750" lvl="0" indent="-285750" algn="l" rtl="0">
                        <a:spcBef>
                          <a:spcPts val="0"/>
                        </a:spcBef>
                        <a:spcAft>
                          <a:spcPts val="0"/>
                        </a:spcAft>
                        <a:buFont typeface="Arial"/>
                        <a:buChar char="•"/>
                      </a:pPr>
                      <a:r>
                        <a:rPr lang="en" sz="1900" dirty="0">
                          <a:solidFill>
                            <a:srgbClr val="002060"/>
                          </a:solidFill>
                          <a:latin typeface="Gill Sans MT"/>
                        </a:rPr>
                        <a:t>PBIS</a:t>
                      </a:r>
                      <a:endParaRPr sz="1900" dirty="0">
                        <a:solidFill>
                          <a:srgbClr val="002060"/>
                        </a:solidFill>
                        <a:latin typeface="Gill Sans MT"/>
                      </a:endParaRPr>
                    </a:p>
                    <a:p>
                      <a:pPr marL="285750" lvl="0" indent="-285750" algn="l" rtl="0">
                        <a:spcBef>
                          <a:spcPts val="0"/>
                        </a:spcBef>
                        <a:spcAft>
                          <a:spcPts val="0"/>
                        </a:spcAft>
                        <a:buFont typeface="Arial"/>
                        <a:buChar char="•"/>
                      </a:pPr>
                      <a:r>
                        <a:rPr lang="en" sz="1900" dirty="0">
                          <a:solidFill>
                            <a:srgbClr val="002060"/>
                          </a:solidFill>
                          <a:latin typeface="Gill Sans MT"/>
                        </a:rPr>
                        <a:t>Multilingual Learning Services</a:t>
                      </a:r>
                      <a:endParaRPr sz="1900" dirty="0">
                        <a:solidFill>
                          <a:srgbClr val="002060"/>
                        </a:solidFill>
                        <a:latin typeface="Gill Sans MT"/>
                      </a:endParaRPr>
                    </a:p>
                    <a:p>
                      <a:pPr marL="285750" lvl="0" indent="-285750" algn="l" rtl="0">
                        <a:spcBef>
                          <a:spcPts val="0"/>
                        </a:spcBef>
                        <a:spcAft>
                          <a:spcPts val="0"/>
                        </a:spcAft>
                        <a:buFont typeface="Arial"/>
                        <a:buChar char="•"/>
                      </a:pPr>
                      <a:r>
                        <a:rPr lang="en" sz="1900" dirty="0">
                          <a:solidFill>
                            <a:srgbClr val="002060"/>
                          </a:solidFill>
                          <a:latin typeface="Gill Sans MT"/>
                        </a:rPr>
                        <a:t>Carl Perkins, Rural CTE, LYFT Pathways, Project Discovery, Student Enrichment</a:t>
                      </a:r>
                      <a:endParaRPr sz="1900" dirty="0">
                        <a:solidFill>
                          <a:srgbClr val="002060"/>
                        </a:solidFill>
                        <a:latin typeface="Gill Sans MT"/>
                      </a:endParaRPr>
                    </a:p>
                    <a:p>
                      <a:pPr marL="285750" lvl="0" indent="-285750" algn="l" rtl="0">
                        <a:spcBef>
                          <a:spcPts val="0"/>
                        </a:spcBef>
                        <a:spcAft>
                          <a:spcPts val="0"/>
                        </a:spcAft>
                        <a:buFont typeface="Arial"/>
                        <a:buChar char="•"/>
                      </a:pPr>
                      <a:r>
                        <a:rPr lang="en" sz="1900" dirty="0">
                          <a:solidFill>
                            <a:srgbClr val="002060"/>
                          </a:solidFill>
                          <a:latin typeface="Gill Sans MT"/>
                        </a:rPr>
                        <a:t>SLEDS grant</a:t>
                      </a:r>
                      <a:endParaRPr sz="1900" dirty="0">
                        <a:solidFill>
                          <a:srgbClr val="002060"/>
                        </a:solidFill>
                        <a:latin typeface="Gill Sans MT"/>
                      </a:endParaRPr>
                    </a:p>
                    <a:p>
                      <a:pPr marL="285750" lvl="0" indent="-285750" algn="l" rtl="0">
                        <a:spcBef>
                          <a:spcPts val="0"/>
                        </a:spcBef>
                        <a:spcAft>
                          <a:spcPts val="0"/>
                        </a:spcAft>
                        <a:buFont typeface="Arial"/>
                        <a:buChar char="•"/>
                      </a:pPr>
                      <a:r>
                        <a:rPr lang="en" sz="1900" dirty="0">
                          <a:solidFill>
                            <a:srgbClr val="002060"/>
                          </a:solidFill>
                          <a:latin typeface="Gill Sans MT"/>
                        </a:rPr>
                        <a:t>New Teacher Center &amp; Instructional Coaching</a:t>
                      </a:r>
                      <a:endParaRPr sz="1900" dirty="0">
                        <a:solidFill>
                          <a:srgbClr val="002060"/>
                        </a:solidFill>
                        <a:latin typeface="Gill Sans MT"/>
                      </a:endParaRPr>
                    </a:p>
                    <a:p>
                      <a:pPr marL="285750" lvl="0" indent="-285750" algn="l" rtl="0">
                        <a:spcBef>
                          <a:spcPts val="0"/>
                        </a:spcBef>
                        <a:spcAft>
                          <a:spcPts val="0"/>
                        </a:spcAft>
                        <a:buFont typeface="Arial"/>
                        <a:buChar char="•"/>
                      </a:pPr>
                      <a:r>
                        <a:rPr lang="en" sz="1900" dirty="0">
                          <a:solidFill>
                            <a:srgbClr val="002060"/>
                          </a:solidFill>
                          <a:latin typeface="Gill Sans MT"/>
                        </a:rPr>
                        <a:t>Alternative Learning Centers (three sites across the region)</a:t>
                      </a:r>
                      <a:endParaRPr sz="1900" dirty="0">
                        <a:solidFill>
                          <a:srgbClr val="002060"/>
                        </a:solidFill>
                        <a:latin typeface="Gill Sans MT"/>
                      </a:endParaRPr>
                    </a:p>
                    <a:p>
                      <a:pPr marL="285750" lvl="0" indent="-285750" algn="l" rtl="0">
                        <a:spcBef>
                          <a:spcPts val="0"/>
                        </a:spcBef>
                        <a:spcAft>
                          <a:spcPts val="0"/>
                        </a:spcAft>
                        <a:buFont typeface="Arial"/>
                        <a:buChar char="•"/>
                      </a:pPr>
                      <a:r>
                        <a:rPr lang="en" sz="1900" dirty="0">
                          <a:solidFill>
                            <a:srgbClr val="002060"/>
                          </a:solidFill>
                          <a:latin typeface="Gill Sans MT"/>
                        </a:rPr>
                        <a:t>STARRS Online Academy</a:t>
                      </a:r>
                      <a:endParaRPr sz="1900" dirty="0">
                        <a:solidFill>
                          <a:srgbClr val="002060"/>
                        </a:solidFill>
                        <a:latin typeface="Gill Sans MT"/>
                      </a:endParaRPr>
                    </a:p>
                  </a:txBody>
                  <a:tcPr marL="121900" marR="121900" marT="121900" marB="121900"/>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aphicFrame>
        <p:nvGraphicFramePr>
          <p:cNvPr id="175" name="Google Shape;175;p33"/>
          <p:cNvGraphicFramePr/>
          <p:nvPr/>
        </p:nvGraphicFramePr>
        <p:xfrm>
          <a:off x="541867" y="210479"/>
          <a:ext cx="11040532" cy="6240388"/>
        </p:xfrm>
        <a:graphic>
          <a:graphicData uri="http://schemas.openxmlformats.org/drawingml/2006/table">
            <a:tbl>
              <a:tblPr>
                <a:noFill/>
              </a:tblPr>
              <a:tblGrid>
                <a:gridCol w="2864152">
                  <a:extLst>
                    <a:ext uri="{9D8B030D-6E8A-4147-A177-3AD203B41FA5}">
                      <a16:colId xmlns:a16="http://schemas.microsoft.com/office/drawing/2014/main" val="20001"/>
                    </a:ext>
                  </a:extLst>
                </a:gridCol>
                <a:gridCol w="4789715">
                  <a:extLst>
                    <a:ext uri="{9D8B030D-6E8A-4147-A177-3AD203B41FA5}">
                      <a16:colId xmlns:a16="http://schemas.microsoft.com/office/drawing/2014/main" val="20004"/>
                    </a:ext>
                  </a:extLst>
                </a:gridCol>
                <a:gridCol w="3386665">
                  <a:extLst>
                    <a:ext uri="{9D8B030D-6E8A-4147-A177-3AD203B41FA5}">
                      <a16:colId xmlns:a16="http://schemas.microsoft.com/office/drawing/2014/main" val="3359770687"/>
                    </a:ext>
                  </a:extLst>
                </a:gridCol>
              </a:tblGrid>
              <a:tr h="894040">
                <a:tc gridSpan="3">
                  <a:txBody>
                    <a:bodyPr/>
                    <a:lstStyle/>
                    <a:p>
                      <a:pPr marL="0" lvl="0" indent="0" algn="ctr" rtl="0">
                        <a:spcBef>
                          <a:spcPts val="0"/>
                        </a:spcBef>
                        <a:spcAft>
                          <a:spcPts val="0"/>
                        </a:spcAft>
                        <a:buNone/>
                      </a:pPr>
                      <a:r>
                        <a:rPr lang="en-US" sz="4300" b="1">
                          <a:solidFill>
                            <a:schemeClr val="lt1"/>
                          </a:solidFill>
                          <a:latin typeface="Gill Sans MT" panose="020B0502020104020203" pitchFamily="34" charset="0"/>
                        </a:rPr>
                        <a:t>Administrative Services</a:t>
                      </a:r>
                      <a:endParaRPr sz="4300" b="1">
                        <a:solidFill>
                          <a:schemeClr val="lt1"/>
                        </a:solidFill>
                        <a:latin typeface="Gill Sans MT" panose="020B0502020104020203" pitchFamily="34" charset="0"/>
                      </a:endParaRPr>
                    </a:p>
                  </a:txBody>
                  <a:tcPr marL="121900" marR="121900" marT="121900" marB="121900" anchor="ctr">
                    <a:solidFill>
                      <a:srgbClr val="023453"/>
                    </a:solidFill>
                  </a:tcPr>
                </a:tc>
                <a:tc hMerge="1">
                  <a:txBody>
                    <a:bodyPr/>
                    <a:lstStyle/>
                    <a:p>
                      <a:pPr marL="0" lvl="0" indent="0" algn="ctr" rtl="0">
                        <a:spcBef>
                          <a:spcPts val="0"/>
                        </a:spcBef>
                        <a:spcAft>
                          <a:spcPts val="0"/>
                        </a:spcAft>
                        <a:buNone/>
                      </a:pPr>
                      <a:endParaRPr b="1">
                        <a:solidFill>
                          <a:schemeClr val="lt1"/>
                        </a:solidFill>
                      </a:endParaRPr>
                    </a:p>
                  </a:txBody>
                  <a:tcPr marL="91425" marR="91425" marT="91425" marB="91425" anchor="ctr">
                    <a:solidFill>
                      <a:srgbClr val="023453"/>
                    </a:solidFill>
                  </a:tcPr>
                </a:tc>
                <a:tc hMerge="1">
                  <a:txBody>
                    <a:bodyPr/>
                    <a:lstStyle/>
                    <a:p>
                      <a:pPr marL="0" lvl="0" indent="0" algn="ctr" rtl="0">
                        <a:spcBef>
                          <a:spcPts val="0"/>
                        </a:spcBef>
                        <a:spcAft>
                          <a:spcPts val="0"/>
                        </a:spcAft>
                        <a:buNone/>
                      </a:pPr>
                      <a:endParaRPr b="1">
                        <a:solidFill>
                          <a:schemeClr val="lt1"/>
                        </a:solidFill>
                      </a:endParaRPr>
                    </a:p>
                  </a:txBody>
                  <a:tcPr marL="91425" marR="91425" marT="91425" marB="91425" anchor="ctr">
                    <a:solidFill>
                      <a:srgbClr val="023453"/>
                    </a:solidFill>
                  </a:tcPr>
                </a:tc>
                <a:extLst>
                  <a:ext uri="{0D108BD9-81ED-4DB2-BD59-A6C34878D82A}">
                    <a16:rowId xmlns:a16="http://schemas.microsoft.com/office/drawing/2014/main" val="1254342161"/>
                  </a:ext>
                </a:extLst>
              </a:tr>
              <a:tr h="660369">
                <a:tc>
                  <a:txBody>
                    <a:bodyPr/>
                    <a:lstStyle/>
                    <a:p>
                      <a:pPr marL="0" lvl="0" indent="0" algn="ctr" rtl="0">
                        <a:spcBef>
                          <a:spcPts val="0"/>
                        </a:spcBef>
                        <a:spcAft>
                          <a:spcPts val="0"/>
                        </a:spcAft>
                        <a:buNone/>
                      </a:pPr>
                      <a:r>
                        <a:rPr lang="en" sz="1600" b="1">
                          <a:solidFill>
                            <a:schemeClr val="lt1"/>
                          </a:solidFill>
                          <a:latin typeface="Gill Sans MT" panose="020B0502020104020203" pitchFamily="34" charset="0"/>
                        </a:rPr>
                        <a:t>Business Services</a:t>
                      </a:r>
                      <a:endParaRPr sz="1600" b="1">
                        <a:solidFill>
                          <a:schemeClr val="lt1"/>
                        </a:solidFill>
                        <a:latin typeface="Gill Sans MT" panose="020B0502020104020203" pitchFamily="34" charset="0"/>
                      </a:endParaRPr>
                    </a:p>
                  </a:txBody>
                  <a:tcPr marL="121900" marR="121900" marT="121900" marB="121900" anchor="ctr">
                    <a:solidFill>
                      <a:srgbClr val="023453"/>
                    </a:solidFill>
                  </a:tcPr>
                </a:tc>
                <a:tc>
                  <a:txBody>
                    <a:bodyPr/>
                    <a:lstStyle/>
                    <a:p>
                      <a:pPr marL="0" lvl="0" indent="0" algn="ctr" rtl="0">
                        <a:spcBef>
                          <a:spcPts val="0"/>
                        </a:spcBef>
                        <a:spcAft>
                          <a:spcPts val="0"/>
                        </a:spcAft>
                        <a:buNone/>
                      </a:pPr>
                      <a:r>
                        <a:rPr lang="en" sz="1600" b="1">
                          <a:solidFill>
                            <a:schemeClr val="lt1"/>
                          </a:solidFill>
                          <a:latin typeface="Gill Sans MT" panose="020B0502020104020203" pitchFamily="34" charset="0"/>
                        </a:rPr>
                        <a:t>Technology Services</a:t>
                      </a:r>
                      <a:endParaRPr sz="1600" b="1">
                        <a:solidFill>
                          <a:schemeClr val="lt1"/>
                        </a:solidFill>
                        <a:latin typeface="Gill Sans MT" panose="020B0502020104020203" pitchFamily="34" charset="0"/>
                      </a:endParaRPr>
                    </a:p>
                  </a:txBody>
                  <a:tcPr marL="121900" marR="121900" marT="121900" marB="121900" anchor="ctr">
                    <a:solidFill>
                      <a:srgbClr val="023453"/>
                    </a:solidFill>
                  </a:tcPr>
                </a:tc>
                <a:tc>
                  <a:txBody>
                    <a:bodyPr/>
                    <a:lstStyle/>
                    <a:p>
                      <a:pPr marL="0" lvl="0" indent="0" algn="ctr" rtl="0">
                        <a:spcBef>
                          <a:spcPts val="0"/>
                        </a:spcBef>
                        <a:spcAft>
                          <a:spcPts val="0"/>
                        </a:spcAft>
                        <a:buNone/>
                      </a:pPr>
                      <a:r>
                        <a:rPr lang="en-US" sz="1600" b="1">
                          <a:solidFill>
                            <a:schemeClr val="lt1"/>
                          </a:solidFill>
                          <a:latin typeface="Gill Sans MT"/>
                        </a:rPr>
                        <a:t>Other Administrative Services</a:t>
                      </a:r>
                    </a:p>
                  </a:txBody>
                  <a:tcPr marL="121900" marR="121900" marT="121900" marB="121900" anchor="ctr">
                    <a:solidFill>
                      <a:srgbClr val="023453"/>
                    </a:solidFill>
                  </a:tcPr>
                </a:tc>
                <a:extLst>
                  <a:ext uri="{0D108BD9-81ED-4DB2-BD59-A6C34878D82A}">
                    <a16:rowId xmlns:a16="http://schemas.microsoft.com/office/drawing/2014/main" val="10000"/>
                  </a:ext>
                </a:extLst>
              </a:tr>
              <a:tr h="4680899">
                <a:tc>
                  <a:txBody>
                    <a:bodyPr/>
                    <a:lstStyle/>
                    <a:p>
                      <a:pPr marL="171450" lvl="0" indent="-171450" algn="l" rtl="0">
                        <a:spcBef>
                          <a:spcPts val="0"/>
                        </a:spcBef>
                        <a:spcAft>
                          <a:spcPts val="0"/>
                        </a:spcAft>
                        <a:buFont typeface="Arial"/>
                        <a:buChar char="•"/>
                      </a:pPr>
                      <a:r>
                        <a:rPr lang="en" sz="1600">
                          <a:solidFill>
                            <a:srgbClr val="002060"/>
                          </a:solidFill>
                          <a:latin typeface="Gill Sans MT"/>
                        </a:rPr>
                        <a:t>RMIC Business Services (Accounting, HR, Payroll)</a:t>
                      </a:r>
                      <a:endParaRPr sz="1600">
                        <a:solidFill>
                          <a:srgbClr val="002060"/>
                        </a:solidFill>
                        <a:latin typeface="Gill Sans MT"/>
                      </a:endParaRPr>
                    </a:p>
                    <a:p>
                      <a:pPr marL="171450" lvl="0" indent="-171450" algn="l" rtl="0">
                        <a:spcBef>
                          <a:spcPts val="0"/>
                        </a:spcBef>
                        <a:spcAft>
                          <a:spcPts val="0"/>
                        </a:spcAft>
                        <a:buFont typeface="Arial"/>
                        <a:buChar char="•"/>
                      </a:pPr>
                      <a:endParaRPr sz="1600">
                        <a:solidFill>
                          <a:srgbClr val="002060"/>
                        </a:solidFill>
                        <a:latin typeface="Gill Sans MT"/>
                      </a:endParaRPr>
                    </a:p>
                    <a:p>
                      <a:pPr marL="171450" lvl="0" indent="-171450" algn="l" rtl="0">
                        <a:spcBef>
                          <a:spcPts val="0"/>
                        </a:spcBef>
                        <a:spcAft>
                          <a:spcPts val="0"/>
                        </a:spcAft>
                        <a:buFont typeface="Arial"/>
                        <a:buChar char="•"/>
                      </a:pPr>
                      <a:r>
                        <a:rPr lang="en" sz="1600">
                          <a:solidFill>
                            <a:srgbClr val="002060"/>
                          </a:solidFill>
                          <a:latin typeface="Gill Sans MT"/>
                        </a:rPr>
                        <a:t>RMIC SMART Systems</a:t>
                      </a:r>
                      <a:endParaRPr sz="1600">
                        <a:solidFill>
                          <a:srgbClr val="002060"/>
                        </a:solidFill>
                        <a:latin typeface="Gill Sans MT"/>
                      </a:endParaRPr>
                    </a:p>
                    <a:p>
                      <a:pPr marL="171450" lvl="0" indent="-171450" algn="l" rtl="0">
                        <a:spcBef>
                          <a:spcPts val="0"/>
                        </a:spcBef>
                        <a:spcAft>
                          <a:spcPts val="0"/>
                        </a:spcAft>
                        <a:buFont typeface="Arial"/>
                        <a:buChar char="•"/>
                      </a:pPr>
                      <a:endParaRPr sz="1600">
                        <a:solidFill>
                          <a:srgbClr val="002060"/>
                        </a:solidFill>
                        <a:latin typeface="Gill Sans MT"/>
                      </a:endParaRPr>
                    </a:p>
                    <a:p>
                      <a:pPr marL="171450" lvl="0" indent="-171450" algn="l" rtl="0">
                        <a:spcBef>
                          <a:spcPts val="0"/>
                        </a:spcBef>
                        <a:spcAft>
                          <a:spcPts val="0"/>
                        </a:spcAft>
                        <a:buFont typeface="Arial"/>
                        <a:buChar char="•"/>
                      </a:pPr>
                      <a:r>
                        <a:rPr lang="en" sz="1600">
                          <a:solidFill>
                            <a:srgbClr val="002060"/>
                          </a:solidFill>
                          <a:latin typeface="Gill Sans MT"/>
                        </a:rPr>
                        <a:t>MARSS</a:t>
                      </a:r>
                      <a:endParaRPr sz="1600">
                        <a:solidFill>
                          <a:srgbClr val="002060"/>
                        </a:solidFill>
                        <a:latin typeface="Gill Sans MT"/>
                      </a:endParaRPr>
                    </a:p>
                    <a:p>
                      <a:pPr marL="171450" lvl="0" indent="-171450" algn="l" rtl="0">
                        <a:spcBef>
                          <a:spcPts val="0"/>
                        </a:spcBef>
                        <a:spcAft>
                          <a:spcPts val="0"/>
                        </a:spcAft>
                        <a:buFont typeface="Arial"/>
                        <a:buChar char="•"/>
                      </a:pPr>
                      <a:endParaRPr sz="1600">
                        <a:solidFill>
                          <a:srgbClr val="002060"/>
                        </a:solidFill>
                        <a:latin typeface="Gill Sans MT"/>
                      </a:endParaRPr>
                    </a:p>
                    <a:p>
                      <a:pPr marL="171450" lvl="0" indent="-171450" algn="l" rtl="0">
                        <a:spcBef>
                          <a:spcPts val="0"/>
                        </a:spcBef>
                        <a:spcAft>
                          <a:spcPts val="0"/>
                        </a:spcAft>
                        <a:buFont typeface="Arial"/>
                        <a:buChar char="•"/>
                      </a:pPr>
                      <a:r>
                        <a:rPr lang="en" sz="1600">
                          <a:solidFill>
                            <a:srgbClr val="002060"/>
                          </a:solidFill>
                          <a:latin typeface="Gill Sans MT"/>
                        </a:rPr>
                        <a:t>Health &amp; Safety Program</a:t>
                      </a:r>
                      <a:endParaRPr sz="1600">
                        <a:solidFill>
                          <a:srgbClr val="002060"/>
                        </a:solidFill>
                        <a:latin typeface="Gill Sans MT"/>
                      </a:endParaRPr>
                    </a:p>
                    <a:p>
                      <a:pPr marL="171450" lvl="0" indent="-171450" algn="l" rtl="0">
                        <a:spcBef>
                          <a:spcPts val="0"/>
                        </a:spcBef>
                        <a:spcAft>
                          <a:spcPts val="0"/>
                        </a:spcAft>
                        <a:buFont typeface="Arial"/>
                        <a:buChar char="•"/>
                      </a:pPr>
                      <a:endParaRPr sz="1600">
                        <a:solidFill>
                          <a:srgbClr val="002060"/>
                        </a:solidFill>
                        <a:latin typeface="Gill Sans MT"/>
                      </a:endParaRPr>
                    </a:p>
                    <a:p>
                      <a:pPr marL="171450" lvl="0" indent="-171450" algn="l" rtl="0">
                        <a:spcBef>
                          <a:spcPts val="0"/>
                        </a:spcBef>
                        <a:spcAft>
                          <a:spcPts val="0"/>
                        </a:spcAft>
                        <a:buFont typeface="Arial"/>
                        <a:buChar char="•"/>
                      </a:pPr>
                      <a:r>
                        <a:rPr lang="en" sz="1600">
                          <a:solidFill>
                            <a:srgbClr val="002060"/>
                          </a:solidFill>
                          <a:latin typeface="Gill Sans MT"/>
                        </a:rPr>
                        <a:t>Annual School Business Conference</a:t>
                      </a:r>
                      <a:endParaRPr sz="1600">
                        <a:solidFill>
                          <a:srgbClr val="002060"/>
                        </a:solidFill>
                        <a:latin typeface="Gill Sans MT"/>
                      </a:endParaRPr>
                    </a:p>
                  </a:txBody>
                  <a:tcPr marL="121900" marR="121900" marT="121900" marB="121900"/>
                </a:tc>
                <a:tc>
                  <a:txBody>
                    <a:bodyPr/>
                    <a:lstStyle/>
                    <a:p>
                      <a:pPr marL="171450" lvl="0" indent="-171450" algn="l" rtl="0">
                        <a:spcBef>
                          <a:spcPts val="0"/>
                        </a:spcBef>
                        <a:spcAft>
                          <a:spcPts val="0"/>
                        </a:spcAft>
                        <a:buFont typeface="Arial"/>
                        <a:buChar char="•"/>
                      </a:pPr>
                      <a:r>
                        <a:rPr lang="en-US" sz="1600">
                          <a:solidFill>
                            <a:srgbClr val="002060"/>
                          </a:solidFill>
                          <a:latin typeface="Gill Sans MT"/>
                        </a:rPr>
                        <a:t>Technology Leadership &amp; Support Staffing/ Services</a:t>
                      </a:r>
                    </a:p>
                    <a:p>
                      <a:pPr marL="171450" lvl="0" indent="-171450" algn="l" rtl="0">
                        <a:spcBef>
                          <a:spcPts val="0"/>
                        </a:spcBef>
                        <a:spcAft>
                          <a:spcPts val="0"/>
                        </a:spcAft>
                        <a:buFont typeface="Arial"/>
                        <a:buChar char="•"/>
                      </a:pPr>
                      <a:endParaRPr lang="en-US" sz="1600">
                        <a:solidFill>
                          <a:srgbClr val="002060"/>
                        </a:solidFill>
                        <a:latin typeface="Gill Sans MT"/>
                      </a:endParaRPr>
                    </a:p>
                    <a:p>
                      <a:pPr marL="171450" lvl="0" indent="-171450" algn="l" rtl="0">
                        <a:spcBef>
                          <a:spcPts val="0"/>
                        </a:spcBef>
                        <a:spcAft>
                          <a:spcPts val="0"/>
                        </a:spcAft>
                        <a:buFont typeface="Arial"/>
                        <a:buChar char="•"/>
                      </a:pPr>
                      <a:r>
                        <a:rPr lang="en-US" sz="1600">
                          <a:solidFill>
                            <a:srgbClr val="002060"/>
                          </a:solidFill>
                          <a:latin typeface="Gill Sans MT"/>
                        </a:rPr>
                        <a:t>Technology Integration Staffing and Services</a:t>
                      </a:r>
                    </a:p>
                    <a:p>
                      <a:pPr marL="171450" lvl="0" indent="-171450" algn="l" rtl="0">
                        <a:spcBef>
                          <a:spcPts val="0"/>
                        </a:spcBef>
                        <a:spcAft>
                          <a:spcPts val="0"/>
                        </a:spcAft>
                        <a:buFont typeface="Arial"/>
                        <a:buChar char="•"/>
                      </a:pPr>
                      <a:endParaRPr lang="en-US" sz="1600">
                        <a:solidFill>
                          <a:srgbClr val="002060"/>
                        </a:solidFill>
                        <a:latin typeface="Gill Sans MT"/>
                      </a:endParaRPr>
                    </a:p>
                    <a:p>
                      <a:pPr marL="171450" lvl="0" indent="-171450" algn="l" rtl="0">
                        <a:spcBef>
                          <a:spcPts val="0"/>
                        </a:spcBef>
                        <a:spcAft>
                          <a:spcPts val="0"/>
                        </a:spcAft>
                        <a:buFont typeface="Arial"/>
                        <a:buChar char="•"/>
                      </a:pPr>
                      <a:r>
                        <a:rPr lang="en-US" sz="1600">
                          <a:solidFill>
                            <a:srgbClr val="002060"/>
                          </a:solidFill>
                          <a:latin typeface="Gill Sans MT"/>
                        </a:rPr>
                        <a:t>Wide Area Network Consortium</a:t>
                      </a:r>
                    </a:p>
                    <a:p>
                      <a:pPr marL="171450" lvl="0" indent="-171450" algn="l" rtl="0">
                        <a:spcBef>
                          <a:spcPts val="0"/>
                        </a:spcBef>
                        <a:spcAft>
                          <a:spcPts val="0"/>
                        </a:spcAft>
                        <a:buFont typeface="Arial"/>
                        <a:buChar char="•"/>
                      </a:pPr>
                      <a:endParaRPr lang="en-US" sz="1600">
                        <a:solidFill>
                          <a:srgbClr val="002060"/>
                        </a:solidFill>
                        <a:latin typeface="Gill Sans MT"/>
                      </a:endParaRPr>
                    </a:p>
                    <a:p>
                      <a:pPr marL="171450" lvl="0" indent="-171450" algn="l" rtl="0">
                        <a:spcBef>
                          <a:spcPts val="0"/>
                        </a:spcBef>
                        <a:spcAft>
                          <a:spcPts val="0"/>
                        </a:spcAft>
                        <a:buFont typeface="Arial"/>
                        <a:buChar char="•"/>
                      </a:pPr>
                      <a:r>
                        <a:rPr lang="en-US" sz="1600">
                          <a:solidFill>
                            <a:srgbClr val="002060"/>
                          </a:solidFill>
                          <a:latin typeface="Gill Sans MT"/>
                        </a:rPr>
                        <a:t>Distance Learning Facilitation (ITV and LMS)</a:t>
                      </a:r>
                    </a:p>
                    <a:p>
                      <a:pPr marL="171450" lvl="0" indent="-171450" algn="l" rtl="0">
                        <a:spcBef>
                          <a:spcPts val="0"/>
                        </a:spcBef>
                        <a:spcAft>
                          <a:spcPts val="0"/>
                        </a:spcAft>
                        <a:buFont typeface="Arial"/>
                        <a:buChar char="•"/>
                      </a:pPr>
                      <a:endParaRPr lang="en-US" sz="1600">
                        <a:solidFill>
                          <a:srgbClr val="002060"/>
                        </a:solidFill>
                        <a:latin typeface="Gill Sans MT"/>
                      </a:endParaRPr>
                    </a:p>
                    <a:p>
                      <a:pPr marL="171450" lvl="0" indent="-171450" algn="l" rtl="0">
                        <a:spcBef>
                          <a:spcPts val="0"/>
                        </a:spcBef>
                        <a:spcAft>
                          <a:spcPts val="0"/>
                        </a:spcAft>
                        <a:buFont typeface="Arial"/>
                        <a:buChar char="•"/>
                      </a:pPr>
                      <a:r>
                        <a:rPr lang="en-US" sz="1600">
                          <a:solidFill>
                            <a:srgbClr val="002060"/>
                          </a:solidFill>
                          <a:latin typeface="Gill Sans MT"/>
                        </a:rPr>
                        <a:t>E-Rate Coordination</a:t>
                      </a:r>
                    </a:p>
                    <a:p>
                      <a:pPr marL="171450" lvl="0" indent="-171450" algn="l" rtl="0">
                        <a:spcBef>
                          <a:spcPts val="0"/>
                        </a:spcBef>
                        <a:spcAft>
                          <a:spcPts val="0"/>
                        </a:spcAft>
                        <a:buFont typeface="Arial"/>
                        <a:buChar char="•"/>
                      </a:pPr>
                      <a:endParaRPr lang="en-US" sz="1600">
                        <a:solidFill>
                          <a:srgbClr val="002060"/>
                        </a:solidFill>
                        <a:latin typeface="Gill Sans MT"/>
                      </a:endParaRPr>
                    </a:p>
                    <a:p>
                      <a:pPr marL="171450" lvl="0" indent="-171450" algn="l" rtl="0">
                        <a:spcBef>
                          <a:spcPts val="0"/>
                        </a:spcBef>
                        <a:spcAft>
                          <a:spcPts val="0"/>
                        </a:spcAft>
                        <a:buFont typeface="Arial"/>
                        <a:buChar char="•"/>
                      </a:pPr>
                      <a:r>
                        <a:rPr lang="en-US" sz="1600">
                          <a:solidFill>
                            <a:srgbClr val="002060"/>
                          </a:solidFill>
                          <a:latin typeface="Gill Sans MT"/>
                        </a:rPr>
                        <a:t>Cybersecurity Staffing and Services</a:t>
                      </a:r>
                    </a:p>
                    <a:p>
                      <a:pPr marL="171450" lvl="0" indent="-171450" algn="l" rtl="0">
                        <a:spcBef>
                          <a:spcPts val="0"/>
                        </a:spcBef>
                        <a:spcAft>
                          <a:spcPts val="0"/>
                        </a:spcAft>
                        <a:buFont typeface="Arial"/>
                        <a:buChar char="•"/>
                      </a:pPr>
                      <a:endParaRPr lang="en-US" sz="1600">
                        <a:solidFill>
                          <a:srgbClr val="002060"/>
                        </a:solidFill>
                        <a:latin typeface="Gill Sans MT"/>
                      </a:endParaRPr>
                    </a:p>
                    <a:p>
                      <a:pPr marL="171450" lvl="0" indent="-171450" algn="l" rtl="0">
                        <a:spcBef>
                          <a:spcPts val="0"/>
                        </a:spcBef>
                        <a:spcAft>
                          <a:spcPts val="0"/>
                        </a:spcAft>
                        <a:buFont typeface="Arial"/>
                        <a:buChar char="•"/>
                      </a:pPr>
                      <a:r>
                        <a:rPr lang="en-US" sz="1600">
                          <a:solidFill>
                            <a:srgbClr val="002060"/>
                          </a:solidFill>
                          <a:latin typeface="Gill Sans MT"/>
                        </a:rPr>
                        <a:t>Data Privacy Program</a:t>
                      </a:r>
                    </a:p>
                    <a:p>
                      <a:pPr marL="171450" lvl="0" indent="-171450" algn="l" rtl="0">
                        <a:spcBef>
                          <a:spcPts val="0"/>
                        </a:spcBef>
                        <a:spcAft>
                          <a:spcPts val="0"/>
                        </a:spcAft>
                        <a:buFont typeface="Arial"/>
                        <a:buChar char="•"/>
                      </a:pPr>
                      <a:endParaRPr lang="en-US" sz="1600">
                        <a:solidFill>
                          <a:srgbClr val="002060"/>
                        </a:solidFill>
                        <a:latin typeface="Gill Sans MT"/>
                      </a:endParaRPr>
                    </a:p>
                    <a:p>
                      <a:pPr marL="171450" lvl="0" indent="-171450" algn="l" rtl="0">
                        <a:spcBef>
                          <a:spcPts val="0"/>
                        </a:spcBef>
                        <a:spcAft>
                          <a:spcPts val="0"/>
                        </a:spcAft>
                        <a:buFont typeface="Arial"/>
                        <a:buChar char="•"/>
                      </a:pPr>
                      <a:r>
                        <a:rPr lang="en-US" sz="1600">
                          <a:solidFill>
                            <a:srgbClr val="002060"/>
                          </a:solidFill>
                          <a:latin typeface="Gill Sans MT"/>
                        </a:rPr>
                        <a:t>Equipment, Software &amp; Subscription Sales</a:t>
                      </a:r>
                    </a:p>
                    <a:p>
                      <a:pPr marL="171450" lvl="0" indent="-171450" algn="l" rtl="0">
                        <a:spcBef>
                          <a:spcPts val="0"/>
                        </a:spcBef>
                        <a:spcAft>
                          <a:spcPts val="0"/>
                        </a:spcAft>
                        <a:buFont typeface="Arial"/>
                        <a:buChar char="•"/>
                      </a:pPr>
                      <a:endParaRPr lang="en-US" sz="1600">
                        <a:solidFill>
                          <a:srgbClr val="002060"/>
                        </a:solidFill>
                        <a:latin typeface="Gill Sans MT"/>
                      </a:endParaRPr>
                    </a:p>
                    <a:p>
                      <a:pPr marL="171450" lvl="0" indent="-171450" algn="l" rtl="0">
                        <a:spcBef>
                          <a:spcPts val="0"/>
                        </a:spcBef>
                        <a:spcAft>
                          <a:spcPts val="0"/>
                        </a:spcAft>
                        <a:buFont typeface="Arial"/>
                        <a:buChar char="•"/>
                      </a:pPr>
                      <a:r>
                        <a:rPr lang="en-US" sz="1600">
                          <a:solidFill>
                            <a:srgbClr val="002060"/>
                          </a:solidFill>
                          <a:latin typeface="Gill Sans MT"/>
                        </a:rPr>
                        <a:t>Annual Technology Conferences</a:t>
                      </a:r>
                      <a:endParaRPr lang="en-US" sz="1600">
                        <a:solidFill>
                          <a:srgbClr val="002060"/>
                        </a:solidFill>
                        <a:latin typeface="Gill Sans MT" panose="020B0502020104020203" pitchFamily="34" charset="0"/>
                      </a:endParaRPr>
                    </a:p>
                  </a:txBody>
                  <a:tcPr marL="121900" marR="121900" marT="121900" marB="121900"/>
                </a:tc>
                <a:tc>
                  <a:txBody>
                    <a:bodyPr/>
                    <a:lstStyle/>
                    <a:p>
                      <a:pPr marL="171450" lvl="0" indent="-171450" algn="l" rtl="0">
                        <a:spcBef>
                          <a:spcPts val="0"/>
                        </a:spcBef>
                        <a:spcAft>
                          <a:spcPts val="0"/>
                        </a:spcAft>
                        <a:buFont typeface="Arial"/>
                        <a:buChar char="•"/>
                      </a:pPr>
                      <a:r>
                        <a:rPr lang="en-US" sz="1600">
                          <a:solidFill>
                            <a:srgbClr val="002060"/>
                          </a:solidFill>
                          <a:latin typeface="Gill Sans MT"/>
                        </a:rPr>
                        <a:t>City/County/Other Governmental Agency Health Insurance Pool</a:t>
                      </a:r>
                    </a:p>
                    <a:p>
                      <a:pPr marL="171450" lvl="0" indent="-171450" algn="l" rtl="0">
                        <a:spcBef>
                          <a:spcPts val="0"/>
                        </a:spcBef>
                        <a:spcAft>
                          <a:spcPts val="0"/>
                        </a:spcAft>
                        <a:buFont typeface="Arial"/>
                        <a:buChar char="•"/>
                      </a:pPr>
                      <a:endParaRPr lang="en-US" sz="1600">
                        <a:solidFill>
                          <a:srgbClr val="002060"/>
                        </a:solidFill>
                        <a:latin typeface="Gill Sans MT"/>
                      </a:endParaRPr>
                    </a:p>
                    <a:p>
                      <a:pPr marL="171450" lvl="0" indent="-171450" algn="l" rtl="0">
                        <a:spcBef>
                          <a:spcPts val="0"/>
                        </a:spcBef>
                        <a:spcAft>
                          <a:spcPts val="0"/>
                        </a:spcAft>
                        <a:buFont typeface="Arial"/>
                        <a:buChar char="•"/>
                      </a:pPr>
                      <a:r>
                        <a:rPr lang="en-US" sz="1600">
                          <a:solidFill>
                            <a:srgbClr val="002060"/>
                          </a:solidFill>
                          <a:latin typeface="Gill Sans MT"/>
                        </a:rPr>
                        <a:t>School Health Insurance Pool</a:t>
                      </a:r>
                    </a:p>
                    <a:p>
                      <a:pPr marL="171450" lvl="0" indent="-171450" algn="l" rtl="0">
                        <a:spcBef>
                          <a:spcPts val="0"/>
                        </a:spcBef>
                        <a:spcAft>
                          <a:spcPts val="0"/>
                        </a:spcAft>
                        <a:buFont typeface="Arial"/>
                        <a:buChar char="•"/>
                      </a:pPr>
                      <a:endParaRPr lang="en-US" sz="1600">
                        <a:solidFill>
                          <a:srgbClr val="002060"/>
                        </a:solidFill>
                        <a:latin typeface="Gill Sans MT"/>
                      </a:endParaRPr>
                    </a:p>
                    <a:p>
                      <a:pPr marL="171450" lvl="0" indent="-171450" algn="l" rtl="0">
                        <a:spcBef>
                          <a:spcPts val="0"/>
                        </a:spcBef>
                        <a:spcAft>
                          <a:spcPts val="0"/>
                        </a:spcAft>
                        <a:buFont typeface="Arial"/>
                        <a:buChar char="•"/>
                      </a:pPr>
                      <a:r>
                        <a:rPr lang="en-US" sz="1600">
                          <a:solidFill>
                            <a:srgbClr val="002060"/>
                          </a:solidFill>
                          <a:latin typeface="Gill Sans MT"/>
                        </a:rPr>
                        <a:t>Wellness Program</a:t>
                      </a:r>
                    </a:p>
                    <a:p>
                      <a:pPr marL="171450" lvl="0" indent="-171450" algn="l" rtl="0">
                        <a:spcBef>
                          <a:spcPts val="0"/>
                        </a:spcBef>
                        <a:spcAft>
                          <a:spcPts val="0"/>
                        </a:spcAft>
                        <a:buFont typeface="Arial"/>
                        <a:buChar char="•"/>
                      </a:pPr>
                      <a:endParaRPr lang="en-US" sz="1600">
                        <a:solidFill>
                          <a:srgbClr val="002060"/>
                        </a:solidFill>
                        <a:latin typeface="Gill Sans MT"/>
                      </a:endParaRPr>
                    </a:p>
                    <a:p>
                      <a:pPr marL="171450" lvl="0" indent="-171450" algn="l" rtl="0">
                        <a:spcBef>
                          <a:spcPts val="0"/>
                        </a:spcBef>
                        <a:spcAft>
                          <a:spcPts val="0"/>
                        </a:spcAft>
                        <a:buFont typeface="Arial"/>
                        <a:buChar char="•"/>
                      </a:pPr>
                      <a:r>
                        <a:rPr lang="en-US" sz="1600">
                          <a:solidFill>
                            <a:srgbClr val="002060"/>
                          </a:solidFill>
                          <a:latin typeface="Gill Sans MT"/>
                        </a:rPr>
                        <a:t>Minnesota Healthcare Consortium</a:t>
                      </a:r>
                    </a:p>
                    <a:p>
                      <a:pPr marL="171450" lvl="0" indent="-171450" algn="l" rtl="0">
                        <a:spcBef>
                          <a:spcPts val="0"/>
                        </a:spcBef>
                        <a:spcAft>
                          <a:spcPts val="0"/>
                        </a:spcAft>
                        <a:buFont typeface="Arial"/>
                        <a:buChar char="•"/>
                      </a:pPr>
                      <a:endParaRPr lang="en-US" sz="1600">
                        <a:solidFill>
                          <a:srgbClr val="002060"/>
                        </a:solidFill>
                        <a:latin typeface="Gill Sans MT"/>
                      </a:endParaRPr>
                    </a:p>
                    <a:p>
                      <a:pPr marL="171450" lvl="0" indent="-171450" algn="l" rtl="0">
                        <a:spcBef>
                          <a:spcPts val="0"/>
                        </a:spcBef>
                        <a:spcAft>
                          <a:spcPts val="0"/>
                        </a:spcAft>
                        <a:buFont typeface="Arial"/>
                        <a:buChar char="•"/>
                      </a:pPr>
                      <a:endParaRPr lang="en-US" sz="1600">
                        <a:solidFill>
                          <a:srgbClr val="002060"/>
                        </a:solidFill>
                        <a:latin typeface="Gill Sans MT"/>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a:buChar char="•"/>
                        <a:tabLst/>
                        <a:defRPr/>
                      </a:pPr>
                      <a:r>
                        <a:rPr lang="en-US" sz="1600">
                          <a:solidFill>
                            <a:srgbClr val="002060"/>
                          </a:solidFill>
                          <a:latin typeface="Gill Sans MT"/>
                        </a:rPr>
                        <a:t>Cooperative Purchasing</a:t>
                      </a:r>
                    </a:p>
                    <a:p>
                      <a:pPr marL="0" lvl="0" indent="0" algn="l" rtl="0">
                        <a:spcBef>
                          <a:spcPts val="0"/>
                        </a:spcBef>
                        <a:spcAft>
                          <a:spcPts val="0"/>
                        </a:spcAft>
                        <a:buNone/>
                      </a:pPr>
                      <a:endParaRPr sz="1600">
                        <a:latin typeface="Gill Sans MT" panose="020B0502020104020203" pitchFamily="34" charset="0"/>
                      </a:endParaRPr>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04460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8"/>
          <p:cNvSpPr txBox="1">
            <a:spLocks noGrp="1"/>
          </p:cNvSpPr>
          <p:nvPr>
            <p:ph type="title"/>
          </p:nvPr>
        </p:nvSpPr>
        <p:spPr>
          <a:xfrm>
            <a:off x="992667" y="221733"/>
            <a:ext cx="10515600" cy="914400"/>
          </a:xfrm>
          <a:prstGeom prst="rect">
            <a:avLst/>
          </a:prstGeom>
        </p:spPr>
        <p:txBody>
          <a:bodyPr spcFirstLastPara="1" wrap="square" lIns="121900" tIns="121900" rIns="121900" bIns="121900" anchor="ctr" anchorCtr="0">
            <a:noAutofit/>
          </a:bodyPr>
          <a:lstStyle/>
          <a:p>
            <a:r>
              <a:rPr lang="en" dirty="0"/>
              <a:t>Behavioral Health Services</a:t>
            </a:r>
            <a:endParaRPr dirty="0"/>
          </a:p>
        </p:txBody>
      </p:sp>
      <p:sp>
        <p:nvSpPr>
          <p:cNvPr id="206" name="Google Shape;206;p38"/>
          <p:cNvSpPr txBox="1">
            <a:spLocks noGrp="1"/>
          </p:cNvSpPr>
          <p:nvPr>
            <p:ph idx="1"/>
          </p:nvPr>
        </p:nvSpPr>
        <p:spPr>
          <a:xfrm>
            <a:off x="626153" y="1253400"/>
            <a:ext cx="10515600" cy="4351200"/>
          </a:xfrm>
          <a:prstGeom prst="rect">
            <a:avLst/>
          </a:prstGeom>
        </p:spPr>
        <p:txBody>
          <a:bodyPr spcFirstLastPara="1" wrap="square" lIns="121900" tIns="121900" rIns="121900" bIns="121900" anchor="t" anchorCtr="0">
            <a:noAutofit/>
          </a:bodyPr>
          <a:lstStyle/>
          <a:p>
            <a:pPr marL="0" indent="0">
              <a:lnSpc>
                <a:spcPct val="120000"/>
              </a:lnSpc>
              <a:spcBef>
                <a:spcPts val="0"/>
              </a:spcBef>
              <a:spcAft>
                <a:spcPts val="0"/>
              </a:spcAft>
              <a:buNone/>
            </a:pPr>
            <a:r>
              <a:rPr lang="en" sz="3200" b="1" dirty="0"/>
              <a:t>Behavior Analytic Services</a:t>
            </a:r>
            <a:endParaRPr sz="3200" b="1" dirty="0"/>
          </a:p>
          <a:p>
            <a:pPr indent="-431789">
              <a:lnSpc>
                <a:spcPct val="120000"/>
              </a:lnSpc>
              <a:spcBef>
                <a:spcPts val="0"/>
              </a:spcBef>
              <a:spcAft>
                <a:spcPts val="0"/>
              </a:spcAft>
              <a:buSzPts val="1500"/>
              <a:buChar char="●"/>
            </a:pPr>
            <a:r>
              <a:rPr lang="en" sz="2000" dirty="0"/>
              <a:t>Provides support for teachers</a:t>
            </a:r>
            <a:endParaRPr sz="2000" dirty="0"/>
          </a:p>
          <a:p>
            <a:pPr indent="-431789">
              <a:lnSpc>
                <a:spcPct val="120000"/>
              </a:lnSpc>
              <a:spcBef>
                <a:spcPts val="0"/>
              </a:spcBef>
              <a:spcAft>
                <a:spcPts val="0"/>
              </a:spcAft>
              <a:buSzPts val="1500"/>
              <a:buChar char="●"/>
            </a:pPr>
            <a:r>
              <a:rPr lang="en" sz="2000" dirty="0"/>
              <a:t>Conducts observations, provides recommendations, trains out recommendations</a:t>
            </a:r>
            <a:endParaRPr sz="2000" dirty="0"/>
          </a:p>
          <a:p>
            <a:pPr indent="-431789">
              <a:lnSpc>
                <a:spcPct val="120000"/>
              </a:lnSpc>
              <a:spcBef>
                <a:spcPts val="0"/>
              </a:spcBef>
              <a:spcAft>
                <a:spcPts val="0"/>
              </a:spcAft>
              <a:buSzPts val="1500"/>
              <a:buChar char="●"/>
            </a:pPr>
            <a:r>
              <a:rPr lang="en" sz="2000" dirty="0"/>
              <a:t>Conducts Functional Behavioral Assessments</a:t>
            </a:r>
            <a:endParaRPr sz="2000" dirty="0"/>
          </a:p>
          <a:p>
            <a:pPr indent="-431789">
              <a:lnSpc>
                <a:spcPct val="120000"/>
              </a:lnSpc>
              <a:spcBef>
                <a:spcPts val="0"/>
              </a:spcBef>
              <a:spcAft>
                <a:spcPts val="0"/>
              </a:spcAft>
              <a:buSzPts val="1500"/>
              <a:buChar char="●"/>
            </a:pPr>
            <a:r>
              <a:rPr lang="en" sz="2000" dirty="0"/>
              <a:t>Creates Behavior Intervention Plans</a:t>
            </a:r>
            <a:endParaRPr sz="2000" dirty="0"/>
          </a:p>
          <a:p>
            <a:pPr indent="-431789">
              <a:lnSpc>
                <a:spcPct val="120000"/>
              </a:lnSpc>
              <a:spcBef>
                <a:spcPts val="0"/>
              </a:spcBef>
              <a:spcAft>
                <a:spcPts val="0"/>
              </a:spcAft>
              <a:buSzPts val="1500"/>
              <a:buChar char="●"/>
            </a:pPr>
            <a:r>
              <a:rPr lang="en" sz="2000" dirty="0"/>
              <a:t>Provides trainings for paraprofessionals, teachers, and building staff</a:t>
            </a:r>
            <a:endParaRPr sz="2000" dirty="0"/>
          </a:p>
          <a:p>
            <a:pPr marL="0" indent="0">
              <a:lnSpc>
                <a:spcPct val="120000"/>
              </a:lnSpc>
              <a:spcBef>
                <a:spcPts val="0"/>
              </a:spcBef>
              <a:spcAft>
                <a:spcPts val="0"/>
              </a:spcAft>
              <a:buNone/>
            </a:pPr>
            <a:endParaRPr lang="en" sz="2000" b="1" dirty="0"/>
          </a:p>
          <a:p>
            <a:pPr marL="0" indent="0">
              <a:lnSpc>
                <a:spcPct val="120000"/>
              </a:lnSpc>
              <a:spcBef>
                <a:spcPts val="0"/>
              </a:spcBef>
              <a:spcAft>
                <a:spcPts val="0"/>
              </a:spcAft>
              <a:buNone/>
            </a:pPr>
            <a:r>
              <a:rPr lang="en" sz="3200" b="1" dirty="0"/>
              <a:t>Mental Health Services</a:t>
            </a:r>
            <a:endParaRPr sz="3200" b="1" dirty="0"/>
          </a:p>
          <a:p>
            <a:pPr indent="-431789">
              <a:lnSpc>
                <a:spcPct val="120000"/>
              </a:lnSpc>
              <a:spcBef>
                <a:spcPts val="0"/>
              </a:spcBef>
              <a:spcAft>
                <a:spcPts val="0"/>
              </a:spcAft>
              <a:buSzPts val="1500"/>
              <a:buChar char="●"/>
            </a:pPr>
            <a:r>
              <a:rPr lang="en" sz="2000" dirty="0"/>
              <a:t>Social skills groups</a:t>
            </a:r>
            <a:endParaRPr sz="2000" dirty="0"/>
          </a:p>
          <a:p>
            <a:pPr indent="-431789">
              <a:lnSpc>
                <a:spcPct val="120000"/>
              </a:lnSpc>
              <a:spcBef>
                <a:spcPts val="0"/>
              </a:spcBef>
              <a:spcAft>
                <a:spcPts val="0"/>
              </a:spcAft>
              <a:buSzPts val="1500"/>
              <a:buChar char="●"/>
            </a:pPr>
            <a:r>
              <a:rPr lang="en" sz="2000" dirty="0"/>
              <a:t>Individual/Group student therapy</a:t>
            </a:r>
            <a:endParaRPr sz="2000" dirty="0"/>
          </a:p>
          <a:p>
            <a:pPr indent="-431789">
              <a:lnSpc>
                <a:spcPct val="120000"/>
              </a:lnSpc>
              <a:spcBef>
                <a:spcPts val="0"/>
              </a:spcBef>
              <a:spcAft>
                <a:spcPts val="0"/>
              </a:spcAft>
              <a:buSzPts val="1500"/>
              <a:buChar char="●"/>
            </a:pPr>
            <a:r>
              <a:rPr lang="en" sz="2000" dirty="0"/>
              <a:t>Individual/Group staff therapy</a:t>
            </a:r>
            <a:endParaRPr sz="2000" dirty="0"/>
          </a:p>
          <a:p>
            <a:pPr indent="-431789">
              <a:lnSpc>
                <a:spcPct val="120000"/>
              </a:lnSpc>
              <a:spcBef>
                <a:spcPts val="0"/>
              </a:spcBef>
              <a:spcAft>
                <a:spcPts val="0"/>
              </a:spcAft>
              <a:buSzPts val="1500"/>
              <a:buChar char="●"/>
            </a:pPr>
            <a:r>
              <a:rPr lang="en" sz="2000" dirty="0"/>
              <a:t>Resiliency Training, Suicide Prevention Training, YMHFA</a:t>
            </a:r>
            <a:endParaRPr sz="2000" dirty="0"/>
          </a:p>
          <a:p>
            <a:pPr indent="-431789">
              <a:lnSpc>
                <a:spcPct val="120000"/>
              </a:lnSpc>
              <a:spcBef>
                <a:spcPts val="0"/>
              </a:spcBef>
              <a:spcAft>
                <a:spcPts val="0"/>
              </a:spcAft>
              <a:buSzPts val="1500"/>
              <a:buChar char="●"/>
            </a:pPr>
            <a:r>
              <a:rPr lang="en" sz="2000" dirty="0"/>
              <a:t>Case Consultation</a:t>
            </a:r>
            <a:endParaRPr sz="2000" dirty="0"/>
          </a:p>
          <a:p>
            <a:pPr marL="0" indent="0">
              <a:lnSpc>
                <a:spcPct val="120000"/>
              </a:lnSpc>
              <a:spcBef>
                <a:spcPts val="0"/>
              </a:spcBef>
              <a:spcAft>
                <a:spcPts val="0"/>
              </a:spcAft>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9"/>
          <p:cNvSpPr txBox="1">
            <a:spLocks noGrp="1"/>
          </p:cNvSpPr>
          <p:nvPr>
            <p:ph type="title"/>
          </p:nvPr>
        </p:nvSpPr>
        <p:spPr>
          <a:xfrm>
            <a:off x="1348802" y="224500"/>
            <a:ext cx="10515600" cy="914400"/>
          </a:xfrm>
          <a:prstGeom prst="rect">
            <a:avLst/>
          </a:prstGeom>
        </p:spPr>
        <p:txBody>
          <a:bodyPr spcFirstLastPara="1" wrap="square" lIns="121900" tIns="121900" rIns="121900" bIns="121900" anchor="ctr" anchorCtr="0">
            <a:noAutofit/>
          </a:bodyPr>
          <a:lstStyle/>
          <a:p>
            <a:r>
              <a:rPr lang="en" sz="3600" dirty="0"/>
              <a:t>Behavioral Health Services</a:t>
            </a:r>
            <a:endParaRPr sz="3600" i="1" dirty="0"/>
          </a:p>
        </p:txBody>
      </p:sp>
      <p:sp>
        <p:nvSpPr>
          <p:cNvPr id="212" name="Google Shape;212;p39"/>
          <p:cNvSpPr txBox="1">
            <a:spLocks noGrp="1"/>
          </p:cNvSpPr>
          <p:nvPr>
            <p:ph type="body" idx="1"/>
          </p:nvPr>
        </p:nvSpPr>
        <p:spPr>
          <a:xfrm>
            <a:off x="535819" y="1501365"/>
            <a:ext cx="10515600" cy="4351200"/>
          </a:xfrm>
          <a:prstGeom prst="rect">
            <a:avLst/>
          </a:prstGeom>
        </p:spPr>
        <p:txBody>
          <a:bodyPr spcFirstLastPara="1" wrap="square" lIns="121900" tIns="121900" rIns="121900" bIns="121900" anchor="t" anchorCtr="0">
            <a:noAutofit/>
          </a:bodyPr>
          <a:lstStyle/>
          <a:p>
            <a:pPr marL="0" indent="0">
              <a:spcBef>
                <a:spcPts val="0"/>
              </a:spcBef>
              <a:buNone/>
            </a:pPr>
            <a:r>
              <a:rPr lang="en" b="1"/>
              <a:t>Licensed School Nursing Services</a:t>
            </a:r>
            <a:endParaRPr lang="en-US" b="1"/>
          </a:p>
          <a:p>
            <a:pPr indent="-431789">
              <a:lnSpc>
                <a:spcPct val="115000"/>
              </a:lnSpc>
              <a:spcBef>
                <a:spcPts val="0"/>
              </a:spcBef>
              <a:buSzPts val="1500"/>
              <a:buChar char="●"/>
            </a:pPr>
            <a:r>
              <a:rPr lang="en" sz="2000"/>
              <a:t>Contracted LSN services to meet district needs</a:t>
            </a:r>
            <a:endParaRPr sz="2000"/>
          </a:p>
          <a:p>
            <a:pPr indent="-431789">
              <a:lnSpc>
                <a:spcPct val="115000"/>
              </a:lnSpc>
              <a:spcBef>
                <a:spcPts val="0"/>
              </a:spcBef>
              <a:buSzPts val="1500"/>
              <a:buChar char="●"/>
            </a:pPr>
            <a:r>
              <a:rPr lang="en" sz="2000"/>
              <a:t>Hearing and Vision Screening</a:t>
            </a:r>
            <a:endParaRPr sz="2000"/>
          </a:p>
          <a:p>
            <a:pPr indent="-431789">
              <a:lnSpc>
                <a:spcPct val="115000"/>
              </a:lnSpc>
              <a:spcBef>
                <a:spcPts val="0"/>
              </a:spcBef>
              <a:buSzPts val="1500"/>
              <a:buChar char="●"/>
            </a:pPr>
            <a:r>
              <a:rPr lang="en" sz="2000"/>
              <a:t>CPR/First Aid</a:t>
            </a:r>
            <a:endParaRPr sz="2000"/>
          </a:p>
          <a:p>
            <a:pPr indent="-431789">
              <a:lnSpc>
                <a:spcPct val="115000"/>
              </a:lnSpc>
              <a:spcBef>
                <a:spcPts val="0"/>
              </a:spcBef>
              <a:buSzPts val="1500"/>
              <a:buChar char="●"/>
            </a:pPr>
            <a:r>
              <a:rPr lang="en" sz="2000"/>
              <a:t>LSN Mentor Program</a:t>
            </a:r>
            <a:endParaRPr sz="2000"/>
          </a:p>
          <a:p>
            <a:pPr indent="-431789">
              <a:lnSpc>
                <a:spcPct val="115000"/>
              </a:lnSpc>
              <a:spcBef>
                <a:spcPts val="0"/>
              </a:spcBef>
              <a:buSzPts val="1500"/>
              <a:buChar char="●"/>
            </a:pPr>
            <a:r>
              <a:rPr lang="en" sz="2000"/>
              <a:t>Staff and Student Education</a:t>
            </a:r>
            <a:endParaRPr sz="2000"/>
          </a:p>
          <a:p>
            <a:pPr indent="-431789">
              <a:lnSpc>
                <a:spcPct val="115000"/>
              </a:lnSpc>
              <a:spcBef>
                <a:spcPts val="0"/>
              </a:spcBef>
              <a:buSzPts val="1500"/>
              <a:buChar char="●"/>
            </a:pPr>
            <a:r>
              <a:rPr lang="en" sz="2000"/>
              <a:t>Health Services Assessment</a:t>
            </a:r>
            <a:endParaRPr sz="2000"/>
          </a:p>
          <a:p>
            <a:pPr marL="0" indent="0">
              <a:buNone/>
            </a:pPr>
            <a:endParaRPr sz="133" b="1"/>
          </a:p>
          <a:p>
            <a:pPr marL="0" indent="0">
              <a:spcBef>
                <a:spcPts val="0"/>
              </a:spcBef>
              <a:buNone/>
            </a:pPr>
            <a:r>
              <a:rPr lang="en" b="1"/>
              <a:t>Translation/Interpreter Services</a:t>
            </a:r>
            <a:endParaRPr sz="2000" b="1"/>
          </a:p>
          <a:p>
            <a:pPr indent="-431789">
              <a:lnSpc>
                <a:spcPct val="115000"/>
              </a:lnSpc>
              <a:spcBef>
                <a:spcPts val="0"/>
              </a:spcBef>
              <a:buSzPts val="1500"/>
              <a:buChar char="●"/>
            </a:pPr>
            <a:r>
              <a:rPr lang="en" sz="2000">
                <a:latin typeface="Gill Sans MT"/>
              </a:rPr>
              <a:t>Fee for service- rates lower than other providers</a:t>
            </a:r>
            <a:endParaRPr sz="2000"/>
          </a:p>
          <a:p>
            <a:pPr lvl="1" indent="-431789">
              <a:lnSpc>
                <a:spcPct val="114999"/>
              </a:lnSpc>
              <a:spcBef>
                <a:spcPts val="0"/>
              </a:spcBef>
              <a:buSzPts val="1500"/>
              <a:buFont typeface="Courier New"/>
              <a:buChar char="o"/>
            </a:pPr>
            <a:r>
              <a:rPr lang="en" sz="1467">
                <a:latin typeface="Gill Sans MT"/>
              </a:rPr>
              <a:t>Simple amendment to contract, billed monthly as the service is used</a:t>
            </a:r>
          </a:p>
          <a:p>
            <a:pPr indent="-431789">
              <a:lnSpc>
                <a:spcPct val="114999"/>
              </a:lnSpc>
              <a:spcBef>
                <a:spcPts val="0"/>
              </a:spcBef>
              <a:buSzPts val="1500"/>
              <a:buChar char="●"/>
            </a:pPr>
            <a:r>
              <a:rPr lang="en" sz="2000">
                <a:latin typeface="Gill Sans MT"/>
              </a:rPr>
              <a:t>Available for in person, virtual, and/or phone</a:t>
            </a:r>
          </a:p>
          <a:p>
            <a:pPr indent="-431789">
              <a:lnSpc>
                <a:spcPct val="115000"/>
              </a:lnSpc>
              <a:spcBef>
                <a:spcPts val="0"/>
              </a:spcBef>
              <a:buSzPts val="1500"/>
              <a:buChar char="●"/>
            </a:pPr>
            <a:r>
              <a:rPr lang="en" sz="2000">
                <a:latin typeface="Gill Sans MT"/>
              </a:rPr>
              <a:t>Currently supporting Educational Learning Centers, The READY Clinic, and other districts</a:t>
            </a:r>
            <a:endParaRPr sz="2000"/>
          </a:p>
          <a:p>
            <a:pPr indent="-431789">
              <a:lnSpc>
                <a:spcPct val="115000"/>
              </a:lnSpc>
              <a:spcBef>
                <a:spcPts val="0"/>
              </a:spcBef>
              <a:buSzPts val="1500"/>
              <a:buChar char="●"/>
            </a:pPr>
            <a:endParaRPr lang="en" sz="2000"/>
          </a:p>
          <a:p>
            <a:pPr marL="0" indent="0">
              <a:spcAft>
                <a:spcPts val="1333"/>
              </a:spcAft>
              <a:buNone/>
            </a:pPr>
            <a:endParaRPr sz="2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0"/>
          <p:cNvSpPr txBox="1">
            <a:spLocks noGrp="1"/>
          </p:cNvSpPr>
          <p:nvPr>
            <p:ph type="title"/>
          </p:nvPr>
        </p:nvSpPr>
        <p:spPr>
          <a:xfrm>
            <a:off x="1257433" y="195591"/>
            <a:ext cx="10515600" cy="914400"/>
          </a:xfrm>
          <a:prstGeom prst="rect">
            <a:avLst/>
          </a:prstGeom>
        </p:spPr>
        <p:txBody>
          <a:bodyPr spcFirstLastPara="1" wrap="square" lIns="121900" tIns="121900" rIns="121900" bIns="121900" anchor="ctr" anchorCtr="0">
            <a:noAutofit/>
          </a:bodyPr>
          <a:lstStyle/>
          <a:p>
            <a:r>
              <a:rPr lang="en" sz="3600"/>
              <a:t>Behavioral Health Services</a:t>
            </a:r>
            <a:endParaRPr sz="3600" i="1"/>
          </a:p>
        </p:txBody>
      </p:sp>
      <p:sp>
        <p:nvSpPr>
          <p:cNvPr id="218" name="Google Shape;218;p40"/>
          <p:cNvSpPr txBox="1">
            <a:spLocks noGrp="1"/>
          </p:cNvSpPr>
          <p:nvPr>
            <p:ph type="body" idx="1"/>
          </p:nvPr>
        </p:nvSpPr>
        <p:spPr>
          <a:xfrm>
            <a:off x="335200" y="1486633"/>
            <a:ext cx="11724800" cy="4351200"/>
          </a:xfrm>
          <a:prstGeom prst="rect">
            <a:avLst/>
          </a:prstGeom>
        </p:spPr>
        <p:txBody>
          <a:bodyPr spcFirstLastPara="1" wrap="square" lIns="121900" tIns="121900" rIns="121900" bIns="121900" anchor="t" anchorCtr="0">
            <a:noAutofit/>
          </a:bodyPr>
          <a:lstStyle/>
          <a:p>
            <a:pPr marL="0" indent="0">
              <a:spcBef>
                <a:spcPts val="0"/>
              </a:spcBef>
              <a:buNone/>
            </a:pPr>
            <a:r>
              <a:rPr lang="en" b="1" dirty="0">
                <a:latin typeface="Gill Sans MT"/>
              </a:rPr>
              <a:t>The READY Clinics</a:t>
            </a:r>
            <a:endParaRPr b="1" dirty="0">
              <a:latin typeface="Gill Sans MT"/>
            </a:endParaRPr>
          </a:p>
          <a:p>
            <a:pPr indent="-431789">
              <a:lnSpc>
                <a:spcPct val="115000"/>
              </a:lnSpc>
              <a:buSzPts val="1500"/>
              <a:buChar char="●"/>
            </a:pPr>
            <a:r>
              <a:rPr lang="en" sz="2000" dirty="0">
                <a:latin typeface="Gill Sans MT"/>
              </a:rPr>
              <a:t>Early intensive behavioral and developmental interventions</a:t>
            </a:r>
            <a:endParaRPr sz="2000" dirty="0">
              <a:latin typeface="Gill Sans MT"/>
            </a:endParaRPr>
          </a:p>
          <a:p>
            <a:pPr indent="-431789">
              <a:lnSpc>
                <a:spcPct val="115000"/>
              </a:lnSpc>
              <a:spcBef>
                <a:spcPts val="0"/>
              </a:spcBef>
              <a:buSzPts val="1500"/>
              <a:buChar char="●"/>
            </a:pPr>
            <a:r>
              <a:rPr lang="en" sz="2000" dirty="0">
                <a:latin typeface="Gill Sans MT"/>
              </a:rPr>
              <a:t>Medical based model</a:t>
            </a:r>
            <a:endParaRPr sz="2000" dirty="0">
              <a:latin typeface="Gill Sans MT"/>
            </a:endParaRPr>
          </a:p>
          <a:p>
            <a:pPr indent="-431789">
              <a:lnSpc>
                <a:spcPct val="115000"/>
              </a:lnSpc>
              <a:spcBef>
                <a:spcPts val="0"/>
              </a:spcBef>
              <a:buSzPts val="1500"/>
              <a:buChar char="●"/>
            </a:pPr>
            <a:r>
              <a:rPr lang="en" sz="2000" dirty="0">
                <a:latin typeface="Gill Sans MT"/>
              </a:rPr>
              <a:t>Locations in Marshall, Montevideo and Cosmos</a:t>
            </a:r>
            <a:endParaRPr sz="2000" dirty="0">
              <a:latin typeface="Gill Sans MT"/>
            </a:endParaRPr>
          </a:p>
          <a:p>
            <a:pPr indent="-431789">
              <a:lnSpc>
                <a:spcPct val="115000"/>
              </a:lnSpc>
              <a:spcBef>
                <a:spcPts val="0"/>
              </a:spcBef>
              <a:buSzPts val="1500"/>
              <a:buChar char="●"/>
            </a:pPr>
            <a:r>
              <a:rPr lang="en" sz="2000" dirty="0">
                <a:latin typeface="Gill Sans MT"/>
              </a:rPr>
              <a:t>Serving children under the age of 7 diagnosed with autism or other related developmental disability</a:t>
            </a:r>
            <a:endParaRPr sz="2000" dirty="0">
              <a:latin typeface="Gill Sans MT"/>
            </a:endParaRPr>
          </a:p>
          <a:p>
            <a:pPr indent="-431789">
              <a:lnSpc>
                <a:spcPct val="115000"/>
              </a:lnSpc>
              <a:spcBef>
                <a:spcPts val="0"/>
              </a:spcBef>
              <a:buSzPts val="1500"/>
              <a:buChar char="●"/>
            </a:pPr>
            <a:r>
              <a:rPr lang="en" sz="2000" dirty="0">
                <a:latin typeface="Gill Sans MT"/>
              </a:rPr>
              <a:t>Diagnostic evaluations for medical diagnosis of autism available</a:t>
            </a:r>
            <a:endParaRPr sz="2000" dirty="0">
              <a:latin typeface="Gill Sans MT"/>
            </a:endParaRPr>
          </a:p>
          <a:p>
            <a:pPr indent="-431789">
              <a:lnSpc>
                <a:spcPct val="115000"/>
              </a:lnSpc>
              <a:spcBef>
                <a:spcPts val="0"/>
              </a:spcBef>
              <a:buSzPts val="1500"/>
              <a:buChar char="●"/>
            </a:pPr>
            <a:r>
              <a:rPr lang="en" sz="2000" dirty="0">
                <a:latin typeface="Gill Sans MT"/>
              </a:rPr>
              <a:t>Anyone can refer</a:t>
            </a:r>
            <a:endParaRPr sz="2000" dirty="0">
              <a:latin typeface="Gill Sans MT"/>
            </a:endParaRPr>
          </a:p>
          <a:p>
            <a:pPr indent="-431789">
              <a:lnSpc>
                <a:spcPct val="115000"/>
              </a:lnSpc>
              <a:spcBef>
                <a:spcPts val="0"/>
              </a:spcBef>
              <a:buSzPts val="1500"/>
              <a:buChar char="●"/>
            </a:pPr>
            <a:r>
              <a:rPr lang="en" sz="2000" dirty="0">
                <a:latin typeface="Gill Sans MT"/>
              </a:rPr>
              <a:t>Services covered by private insurance or medical assistance</a:t>
            </a:r>
            <a:endParaRPr sz="2000" dirty="0">
              <a:latin typeface="Gill Sans MT"/>
            </a:endParaRPr>
          </a:p>
          <a:p>
            <a:pPr indent="-431789">
              <a:lnSpc>
                <a:spcPct val="115000"/>
              </a:lnSpc>
              <a:spcBef>
                <a:spcPts val="0"/>
              </a:spcBef>
              <a:buSzPts val="1500"/>
              <a:buChar char="●"/>
            </a:pPr>
            <a:r>
              <a:rPr lang="en" sz="2000" dirty="0"/>
              <a:t>Goal to help increase skills and independence</a:t>
            </a:r>
            <a:endParaRPr sz="2000" dirty="0"/>
          </a:p>
        </p:txBody>
      </p:sp>
      <p:pic>
        <p:nvPicPr>
          <p:cNvPr id="2" name="Picture 1" descr="A blue and green text&#10;&#10;Description automatically generated">
            <a:extLst>
              <a:ext uri="{FF2B5EF4-FFF2-40B4-BE49-F238E27FC236}">
                <a16:creationId xmlns:a16="http://schemas.microsoft.com/office/drawing/2014/main" id="{DBF96A29-66EC-34F9-8655-01092DD28664}"/>
              </a:ext>
            </a:extLst>
          </p:cNvPr>
          <p:cNvPicPr>
            <a:picLocks noChangeAspect="1"/>
          </p:cNvPicPr>
          <p:nvPr/>
        </p:nvPicPr>
        <p:blipFill rotWithShape="1">
          <a:blip r:embed="rId3"/>
          <a:srcRect t="-367" b="9483"/>
          <a:stretch/>
        </p:blipFill>
        <p:spPr>
          <a:xfrm>
            <a:off x="8829524" y="1486633"/>
            <a:ext cx="3048000" cy="127874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A7B66A-98D1-843D-1FC5-C4BEDB16A882}"/>
              </a:ext>
            </a:extLst>
          </p:cNvPr>
          <p:cNvSpPr>
            <a:spLocks noGrp="1"/>
          </p:cNvSpPr>
          <p:nvPr>
            <p:ph type="title"/>
          </p:nvPr>
        </p:nvSpPr>
        <p:spPr/>
        <p:txBody>
          <a:bodyPr/>
          <a:lstStyle/>
          <a:p>
            <a:r>
              <a:rPr lang="en-US" dirty="0"/>
              <a:t>Business Services</a:t>
            </a:r>
          </a:p>
        </p:txBody>
      </p:sp>
      <p:sp>
        <p:nvSpPr>
          <p:cNvPr id="3" name="Content Placeholder 2">
            <a:extLst>
              <a:ext uri="{FF2B5EF4-FFF2-40B4-BE49-F238E27FC236}">
                <a16:creationId xmlns:a16="http://schemas.microsoft.com/office/drawing/2014/main" id="{9149824A-336D-3D4E-BD57-5F8C61B15A7B}"/>
              </a:ext>
            </a:extLst>
          </p:cNvPr>
          <p:cNvSpPr>
            <a:spLocks noGrp="1"/>
          </p:cNvSpPr>
          <p:nvPr>
            <p:ph idx="1"/>
          </p:nvPr>
        </p:nvSpPr>
        <p:spPr>
          <a:xfrm>
            <a:off x="2136446" y="1747803"/>
            <a:ext cx="8398609" cy="4351338"/>
          </a:xfrm>
        </p:spPr>
        <p:txBody>
          <a:bodyPr>
            <a:normAutofit fontScale="92500" lnSpcReduction="20000"/>
          </a:bodyPr>
          <a:lstStyle/>
          <a:p>
            <a:pPr marL="0" indent="0">
              <a:spcBef>
                <a:spcPts val="1200"/>
              </a:spcBef>
              <a:spcAft>
                <a:spcPts val="0"/>
              </a:spcAft>
              <a:buNone/>
            </a:pPr>
            <a:r>
              <a:rPr lang="en-US" sz="2800" dirty="0"/>
              <a:t>Smart Systems and Smart eR- Payroll and Finance</a:t>
            </a:r>
          </a:p>
          <a:p>
            <a:pPr lvl="1">
              <a:spcBef>
                <a:spcPts val="1200"/>
              </a:spcBef>
              <a:spcAft>
                <a:spcPts val="2400"/>
              </a:spcAft>
            </a:pPr>
            <a:r>
              <a:rPr lang="en-US" sz="2400" dirty="0"/>
              <a:t>Centralized expertise in a broad range of services including finance, human resources and payroll</a:t>
            </a:r>
          </a:p>
          <a:p>
            <a:pPr marL="0" indent="0">
              <a:spcBef>
                <a:spcPts val="1200"/>
              </a:spcBef>
              <a:spcAft>
                <a:spcPts val="0"/>
              </a:spcAft>
              <a:buNone/>
            </a:pPr>
            <a:r>
              <a:rPr lang="en-US" sz="2800" dirty="0"/>
              <a:t>MARSS- MN Automated Reporting Student System</a:t>
            </a:r>
          </a:p>
          <a:p>
            <a:pPr lvl="1">
              <a:spcBef>
                <a:spcPts val="1200"/>
              </a:spcBef>
              <a:spcAft>
                <a:spcPts val="1200"/>
              </a:spcAft>
            </a:pPr>
            <a:r>
              <a:rPr lang="en-US" sz="2400" dirty="0"/>
              <a:t>Support to staff working with student reporting</a:t>
            </a:r>
          </a:p>
          <a:p>
            <a:pPr>
              <a:spcBef>
                <a:spcPts val="1200"/>
              </a:spcBef>
              <a:spcAft>
                <a:spcPts val="1200"/>
              </a:spcAft>
            </a:pPr>
            <a:endParaRPr lang="en-US" sz="2800" dirty="0"/>
          </a:p>
          <a:p>
            <a:pPr marL="0" indent="0">
              <a:spcBef>
                <a:spcPts val="1200"/>
              </a:spcBef>
              <a:spcAft>
                <a:spcPts val="0"/>
              </a:spcAft>
              <a:buNone/>
            </a:pPr>
            <a:r>
              <a:rPr lang="en-US" sz="2800" dirty="0"/>
              <a:t>SWWC- Health and Safety Program</a:t>
            </a:r>
          </a:p>
          <a:p>
            <a:pPr lvl="1">
              <a:spcBef>
                <a:spcPts val="1200"/>
              </a:spcBef>
              <a:spcAft>
                <a:spcPts val="1200"/>
              </a:spcAft>
            </a:pPr>
            <a:r>
              <a:rPr lang="en-US" sz="2400" dirty="0"/>
              <a:t>Evaluation, recordkeeping and training assistance to keep your school compliant with OSHA and Fire Code regulations</a:t>
            </a:r>
          </a:p>
        </p:txBody>
      </p:sp>
      <p:pic>
        <p:nvPicPr>
          <p:cNvPr id="1026" name="Picture 2" descr="Group of Middle School Students in Classroom">
            <a:extLst>
              <a:ext uri="{FF2B5EF4-FFF2-40B4-BE49-F238E27FC236}">
                <a16:creationId xmlns:a16="http://schemas.microsoft.com/office/drawing/2014/main" id="{8E219AB3-2E2C-7564-7172-01B53E73820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183"/>
          <a:stretch/>
        </p:blipFill>
        <p:spPr bwMode="auto">
          <a:xfrm>
            <a:off x="990344" y="2909963"/>
            <a:ext cx="956418" cy="12794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company name&#10;&#10;Description automatically generated">
            <a:extLst>
              <a:ext uri="{FF2B5EF4-FFF2-40B4-BE49-F238E27FC236}">
                <a16:creationId xmlns:a16="http://schemas.microsoft.com/office/drawing/2014/main" id="{F20B3625-696E-96DE-5642-0058584F38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445" y="1589672"/>
            <a:ext cx="1635001" cy="831729"/>
          </a:xfrm>
          <a:prstGeom prst="rect">
            <a:avLst/>
          </a:prstGeom>
        </p:spPr>
      </p:pic>
      <p:pic>
        <p:nvPicPr>
          <p:cNvPr id="4" name="Picture 3">
            <a:extLst>
              <a:ext uri="{FF2B5EF4-FFF2-40B4-BE49-F238E27FC236}">
                <a16:creationId xmlns:a16="http://schemas.microsoft.com/office/drawing/2014/main" id="{E548A555-2A26-5A9C-EB9C-3032B48F978C}"/>
              </a:ext>
            </a:extLst>
          </p:cNvPr>
          <p:cNvPicPr>
            <a:picLocks noChangeAspect="1"/>
          </p:cNvPicPr>
          <p:nvPr/>
        </p:nvPicPr>
        <p:blipFill>
          <a:blip r:embed="rId5"/>
          <a:stretch>
            <a:fillRect/>
          </a:stretch>
        </p:blipFill>
        <p:spPr>
          <a:xfrm>
            <a:off x="554272" y="4852220"/>
            <a:ext cx="1582174" cy="707976"/>
          </a:xfrm>
          <a:prstGeom prst="rect">
            <a:avLst/>
          </a:prstGeom>
        </p:spPr>
      </p:pic>
    </p:spTree>
    <p:extLst>
      <p:ext uri="{BB962C8B-B14F-4D97-AF65-F5344CB8AC3E}">
        <p14:creationId xmlns:p14="http://schemas.microsoft.com/office/powerpoint/2010/main" val="868199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5B2A67-B6F5-2914-C191-B300A4483C6D}"/>
              </a:ext>
            </a:extLst>
          </p:cNvPr>
          <p:cNvSpPr>
            <a:spLocks noGrp="1"/>
          </p:cNvSpPr>
          <p:nvPr>
            <p:ph type="title"/>
          </p:nvPr>
        </p:nvSpPr>
        <p:spPr/>
        <p:txBody>
          <a:bodyPr/>
          <a:lstStyle/>
          <a:p>
            <a:r>
              <a:rPr lang="en-US" dirty="0"/>
              <a:t>Business Services</a:t>
            </a:r>
          </a:p>
        </p:txBody>
      </p:sp>
      <p:sp>
        <p:nvSpPr>
          <p:cNvPr id="3" name="Content Placeholder 2">
            <a:extLst>
              <a:ext uri="{FF2B5EF4-FFF2-40B4-BE49-F238E27FC236}">
                <a16:creationId xmlns:a16="http://schemas.microsoft.com/office/drawing/2014/main" id="{76ED65CF-A791-3BD5-69B5-7C04B3DF827F}"/>
              </a:ext>
            </a:extLst>
          </p:cNvPr>
          <p:cNvSpPr>
            <a:spLocks noGrp="1"/>
          </p:cNvSpPr>
          <p:nvPr>
            <p:ph idx="1"/>
          </p:nvPr>
        </p:nvSpPr>
        <p:spPr>
          <a:xfrm>
            <a:off x="838200" y="2171593"/>
            <a:ext cx="10515600" cy="4351338"/>
          </a:xfrm>
        </p:spPr>
        <p:txBody>
          <a:bodyPr>
            <a:normAutofit/>
          </a:bodyPr>
          <a:lstStyle/>
          <a:p>
            <a:pPr marL="82296" indent="0">
              <a:lnSpc>
                <a:spcPct val="110000"/>
              </a:lnSpc>
              <a:spcBef>
                <a:spcPts val="600"/>
              </a:spcBef>
              <a:spcAft>
                <a:spcPts val="0"/>
              </a:spcAft>
              <a:buClrTx/>
              <a:buSzPct val="80000"/>
              <a:buNone/>
              <a:defRPr/>
            </a:pPr>
            <a:r>
              <a:rPr lang="en-US" sz="2800" b="1" dirty="0"/>
              <a:t>Finance</a:t>
            </a:r>
          </a:p>
          <a:p>
            <a:pPr marL="365760" indent="-283464">
              <a:lnSpc>
                <a:spcPct val="110000"/>
              </a:lnSpc>
              <a:spcBef>
                <a:spcPts val="600"/>
              </a:spcBef>
              <a:spcAft>
                <a:spcPts val="0"/>
              </a:spcAft>
              <a:buClrTx/>
              <a:buSzPct val="80000"/>
              <a:buFont typeface="Wingdings 2"/>
              <a:buChar char=""/>
              <a:defRPr/>
            </a:pPr>
            <a:r>
              <a:rPr lang="en-US" dirty="0"/>
              <a:t>Tax Levy</a:t>
            </a:r>
          </a:p>
          <a:p>
            <a:pPr marL="365760" indent="-283464">
              <a:lnSpc>
                <a:spcPct val="110000"/>
              </a:lnSpc>
              <a:spcBef>
                <a:spcPts val="600"/>
              </a:spcBef>
              <a:spcAft>
                <a:spcPts val="0"/>
              </a:spcAft>
              <a:buClrTx/>
              <a:buSzPct val="80000"/>
              <a:buFont typeface="Wingdings 2"/>
              <a:buChar char=""/>
              <a:defRPr/>
            </a:pPr>
            <a:r>
              <a:rPr lang="en-US" dirty="0"/>
              <a:t>Budgeting</a:t>
            </a:r>
          </a:p>
          <a:p>
            <a:pPr marL="365760" indent="-283464">
              <a:lnSpc>
                <a:spcPct val="110000"/>
              </a:lnSpc>
              <a:spcBef>
                <a:spcPts val="600"/>
              </a:spcBef>
              <a:spcAft>
                <a:spcPts val="0"/>
              </a:spcAft>
              <a:buClrTx/>
              <a:buSzPct val="80000"/>
              <a:buFont typeface="Wingdings 2"/>
              <a:buChar char=""/>
              <a:defRPr/>
            </a:pPr>
            <a:r>
              <a:rPr lang="en-US" dirty="0"/>
              <a:t>Fiscal Year End</a:t>
            </a:r>
          </a:p>
        </p:txBody>
      </p:sp>
      <p:sp>
        <p:nvSpPr>
          <p:cNvPr id="4" name="Content Placeholder 3">
            <a:extLst>
              <a:ext uri="{FF2B5EF4-FFF2-40B4-BE49-F238E27FC236}">
                <a16:creationId xmlns:a16="http://schemas.microsoft.com/office/drawing/2014/main" id="{76F41CEE-E4C4-0553-73D9-2A5FC7959DF2}"/>
              </a:ext>
            </a:extLst>
          </p:cNvPr>
          <p:cNvSpPr>
            <a:spLocks noGrp="1"/>
          </p:cNvSpPr>
          <p:nvPr>
            <p:ph sz="half" idx="4294967295"/>
          </p:nvPr>
        </p:nvSpPr>
        <p:spPr>
          <a:xfrm>
            <a:off x="6096000" y="2126428"/>
            <a:ext cx="5181600" cy="2154238"/>
          </a:xfrm>
        </p:spPr>
        <p:txBody>
          <a:bodyPr>
            <a:normAutofit fontScale="92500" lnSpcReduction="20000"/>
          </a:bodyPr>
          <a:lstStyle/>
          <a:p>
            <a:pPr marL="82296" indent="0">
              <a:lnSpc>
                <a:spcPct val="130000"/>
              </a:lnSpc>
              <a:spcBef>
                <a:spcPts val="600"/>
              </a:spcBef>
              <a:spcAft>
                <a:spcPts val="0"/>
              </a:spcAft>
              <a:buClrTx/>
              <a:buSzPct val="80000"/>
              <a:buNone/>
              <a:defRPr/>
            </a:pPr>
            <a:r>
              <a:rPr lang="en-US" sz="3000" b="1" dirty="0"/>
              <a:t>Payroll</a:t>
            </a:r>
          </a:p>
          <a:p>
            <a:pPr marL="365760" indent="-283464">
              <a:lnSpc>
                <a:spcPct val="130000"/>
              </a:lnSpc>
              <a:spcBef>
                <a:spcPts val="600"/>
              </a:spcBef>
              <a:spcAft>
                <a:spcPts val="0"/>
              </a:spcAft>
              <a:buClrTx/>
              <a:buSzPct val="80000"/>
              <a:buFont typeface="Wingdings 2"/>
              <a:buChar char=""/>
              <a:defRPr/>
            </a:pPr>
            <a:r>
              <a:rPr lang="en-US" sz="2700" dirty="0"/>
              <a:t>Calendar Year End</a:t>
            </a:r>
          </a:p>
          <a:p>
            <a:pPr marL="365760" indent="-283464">
              <a:lnSpc>
                <a:spcPct val="130000"/>
              </a:lnSpc>
              <a:spcBef>
                <a:spcPts val="600"/>
              </a:spcBef>
              <a:spcAft>
                <a:spcPts val="0"/>
              </a:spcAft>
              <a:buClrTx/>
              <a:buSzPct val="80000"/>
              <a:buFont typeface="Wingdings 2"/>
              <a:buChar char=""/>
              <a:defRPr/>
            </a:pPr>
            <a:r>
              <a:rPr lang="en-US" sz="2700" dirty="0"/>
              <a:t>Fiscal Year End</a:t>
            </a:r>
          </a:p>
          <a:p>
            <a:pPr marL="365760" indent="-283464">
              <a:lnSpc>
                <a:spcPct val="130000"/>
              </a:lnSpc>
              <a:spcBef>
                <a:spcPts val="600"/>
              </a:spcBef>
              <a:spcAft>
                <a:spcPts val="0"/>
              </a:spcAft>
              <a:buClrTx/>
              <a:buSzPct val="80000"/>
              <a:buFont typeface="Wingdings 2"/>
              <a:buChar char=""/>
              <a:defRPr/>
            </a:pPr>
            <a:r>
              <a:rPr lang="en-US" sz="2700" dirty="0"/>
              <a:t>ACA</a:t>
            </a:r>
          </a:p>
        </p:txBody>
      </p:sp>
      <p:sp>
        <p:nvSpPr>
          <p:cNvPr id="8" name="Content Placeholder 2">
            <a:extLst>
              <a:ext uri="{FF2B5EF4-FFF2-40B4-BE49-F238E27FC236}">
                <a16:creationId xmlns:a16="http://schemas.microsoft.com/office/drawing/2014/main" id="{AFDCD06F-F6E3-23E1-B6C8-F738AE33F694}"/>
              </a:ext>
            </a:extLst>
          </p:cNvPr>
          <p:cNvSpPr txBox="1">
            <a:spLocks/>
          </p:cNvSpPr>
          <p:nvPr/>
        </p:nvSpPr>
        <p:spPr>
          <a:xfrm>
            <a:off x="707813" y="4552472"/>
            <a:ext cx="5181600" cy="215312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accent1"/>
                </a:solidFill>
                <a:latin typeface="Gill Sans MT" panose="020B0502020104020203" pitchFamily="34" charset="0"/>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accent1"/>
                </a:solidFill>
                <a:latin typeface="Gill Sans MT" panose="020B0502020104020203" pitchFamily="34" charset="0"/>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accent1"/>
                </a:solidFill>
                <a:latin typeface="Gill Sans MT" panose="020B0502020104020203" pitchFamily="34" charset="0"/>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accent1"/>
                </a:solidFill>
                <a:latin typeface="Gill Sans MT" panose="020B0502020104020203" pitchFamily="34" charset="0"/>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accent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296" marR="0" lvl="0" indent="0" algn="l" defTabSz="914400" rtl="0" eaLnBrk="1" fontAlgn="auto" latinLnBrk="0" hangingPunct="1">
              <a:lnSpc>
                <a:spcPct val="100000"/>
              </a:lnSpc>
              <a:spcBef>
                <a:spcPts val="600"/>
              </a:spcBef>
              <a:spcAft>
                <a:spcPts val="0"/>
              </a:spcAft>
              <a:buClrTx/>
              <a:buSzPct val="80000"/>
              <a:buFont typeface="Arial" panose="020B0604020202020204" pitchFamily="34" charset="0"/>
              <a:buNone/>
              <a:tabLst/>
              <a:defRPr/>
            </a:pPr>
            <a:r>
              <a:rPr kumimoji="0" lang="en-US" sz="2800" b="1" i="0" u="none" strike="noStrike" kern="1200" cap="none" spc="0" normalizeH="0" baseline="0" noProof="0" dirty="0">
                <a:ln>
                  <a:noFill/>
                </a:ln>
                <a:solidFill>
                  <a:srgbClr val="192E56"/>
                </a:solidFill>
                <a:effectLst/>
                <a:uLnTx/>
                <a:uFillTx/>
                <a:latin typeface="Gill Sans MT" panose="020B0502020104020203" pitchFamily="34" charset="0"/>
                <a:ea typeface="+mn-ea"/>
                <a:cs typeface="+mn-cs"/>
              </a:rPr>
              <a:t>MARSS</a:t>
            </a:r>
          </a:p>
          <a:p>
            <a:pPr marL="539496" marR="0" lvl="0" indent="-457200" algn="l" defTabSz="914400" rtl="0" eaLnBrk="1" fontAlgn="auto" latinLnBrk="0" hangingPunct="1">
              <a:lnSpc>
                <a:spcPct val="100000"/>
              </a:lnSpc>
              <a:spcBef>
                <a:spcPts val="600"/>
              </a:spcBef>
              <a:spcAft>
                <a:spcPts val="0"/>
              </a:spcAft>
              <a:buClrTx/>
              <a:buSzPct val="80000"/>
              <a:buFont typeface="Arial" panose="020B0604020202020204" pitchFamily="34" charset="0"/>
              <a:buChar char="•"/>
              <a:tabLst/>
              <a:defRPr/>
            </a:pPr>
            <a:r>
              <a:rPr kumimoji="0" lang="en-US" sz="2500" b="0" i="0" u="none" strike="noStrike" kern="1200" cap="none" spc="0" normalizeH="0" baseline="0" noProof="0" dirty="0">
                <a:ln>
                  <a:noFill/>
                </a:ln>
                <a:solidFill>
                  <a:srgbClr val="192E56"/>
                </a:solidFill>
                <a:effectLst/>
                <a:uLnTx/>
                <a:uFillTx/>
                <a:latin typeface="Gill Sans MT" panose="020B0502020104020203" pitchFamily="34" charset="0"/>
                <a:ea typeface="+mn-ea"/>
                <a:cs typeface="+mn-cs"/>
              </a:rPr>
              <a:t>MARSS 101</a:t>
            </a:r>
          </a:p>
          <a:p>
            <a:pPr marL="539496" marR="0" lvl="0" indent="-457200" algn="l" defTabSz="914400" rtl="0" eaLnBrk="1" fontAlgn="auto" latinLnBrk="0" hangingPunct="1">
              <a:lnSpc>
                <a:spcPct val="100000"/>
              </a:lnSpc>
              <a:spcBef>
                <a:spcPts val="600"/>
              </a:spcBef>
              <a:spcAft>
                <a:spcPts val="0"/>
              </a:spcAft>
              <a:buClrTx/>
              <a:buSzPct val="80000"/>
              <a:buFont typeface="Arial" panose="020B0604020202020204" pitchFamily="34" charset="0"/>
              <a:buChar char="•"/>
              <a:tabLst/>
              <a:defRPr/>
            </a:pPr>
            <a:r>
              <a:rPr kumimoji="0" lang="en-US" sz="2500" b="0" i="0" u="none" strike="noStrike" kern="1200" cap="none" spc="0" normalizeH="0" baseline="0" noProof="0" dirty="0">
                <a:ln>
                  <a:noFill/>
                </a:ln>
                <a:solidFill>
                  <a:srgbClr val="192E56"/>
                </a:solidFill>
                <a:effectLst/>
                <a:uLnTx/>
                <a:uFillTx/>
                <a:latin typeface="Gill Sans MT" panose="020B0502020104020203" pitchFamily="34" charset="0"/>
                <a:ea typeface="+mn-ea"/>
                <a:cs typeface="+mn-cs"/>
              </a:rPr>
              <a:t>MARSS Back to School</a:t>
            </a:r>
          </a:p>
        </p:txBody>
      </p:sp>
      <p:sp>
        <p:nvSpPr>
          <p:cNvPr id="9" name="Content Placeholder 2">
            <a:extLst>
              <a:ext uri="{FF2B5EF4-FFF2-40B4-BE49-F238E27FC236}">
                <a16:creationId xmlns:a16="http://schemas.microsoft.com/office/drawing/2014/main" id="{6765C349-524C-5ADB-286F-51C10445E211}"/>
              </a:ext>
            </a:extLst>
          </p:cNvPr>
          <p:cNvSpPr txBox="1">
            <a:spLocks/>
          </p:cNvSpPr>
          <p:nvPr/>
        </p:nvSpPr>
        <p:spPr>
          <a:xfrm>
            <a:off x="6096000" y="4463335"/>
            <a:ext cx="5181600" cy="215312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accent1"/>
                </a:solidFill>
                <a:latin typeface="Gill Sans MT" panose="020B0502020104020203" pitchFamily="34" charset="0"/>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accent1"/>
                </a:solidFill>
                <a:latin typeface="Gill Sans MT" panose="020B0502020104020203" pitchFamily="34" charset="0"/>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accent1"/>
                </a:solidFill>
                <a:latin typeface="Gill Sans MT" panose="020B0502020104020203" pitchFamily="34" charset="0"/>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accent1"/>
                </a:solidFill>
                <a:latin typeface="Gill Sans MT" panose="020B0502020104020203" pitchFamily="34" charset="0"/>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accent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296" marR="0" lvl="0" indent="0" algn="l" defTabSz="914400" rtl="0" eaLnBrk="1" fontAlgn="auto" latinLnBrk="0" hangingPunct="1">
              <a:lnSpc>
                <a:spcPct val="100000"/>
              </a:lnSpc>
              <a:spcBef>
                <a:spcPts val="600"/>
              </a:spcBef>
              <a:spcAft>
                <a:spcPts val="0"/>
              </a:spcAft>
              <a:buClrTx/>
              <a:buSzPct val="80000"/>
              <a:buFont typeface="Arial" panose="020B0604020202020204" pitchFamily="34" charset="0"/>
              <a:buNone/>
              <a:tabLst/>
              <a:defRPr/>
            </a:pPr>
            <a:r>
              <a:rPr kumimoji="0" lang="en-US" sz="2800" b="1" i="0" u="none" strike="noStrike" kern="1200" cap="none" spc="0" normalizeH="0" baseline="0" noProof="0" dirty="0">
                <a:ln>
                  <a:noFill/>
                </a:ln>
                <a:solidFill>
                  <a:srgbClr val="192E56"/>
                </a:solidFill>
                <a:effectLst/>
                <a:uLnTx/>
                <a:uFillTx/>
                <a:latin typeface="Gill Sans MT" panose="020B0502020104020203" pitchFamily="34" charset="0"/>
                <a:ea typeface="+mn-ea"/>
                <a:cs typeface="+mn-cs"/>
              </a:rPr>
              <a:t>Annual Business Conference</a:t>
            </a:r>
          </a:p>
          <a:p>
            <a:pPr marL="365760" marR="0" lvl="0" indent="-283464" algn="l" defTabSz="914400" rtl="0" eaLnBrk="1" fontAlgn="auto" latinLnBrk="0" hangingPunct="1">
              <a:lnSpc>
                <a:spcPct val="130000"/>
              </a:lnSpc>
              <a:spcBef>
                <a:spcPts val="600"/>
              </a:spcBef>
              <a:spcAft>
                <a:spcPts val="0"/>
              </a:spcAft>
              <a:buClrTx/>
              <a:buSzPct val="80000"/>
              <a:buFont typeface="Wingdings 2"/>
              <a:buChar char=""/>
              <a:tabLst/>
              <a:defRPr/>
            </a:pPr>
            <a:r>
              <a:rPr kumimoji="0" lang="en-US" sz="2800" b="0" i="0" u="none" strike="noStrike" kern="1200" cap="none" spc="0" normalizeH="0" baseline="0" noProof="0" dirty="0">
                <a:ln>
                  <a:noFill/>
                </a:ln>
                <a:solidFill>
                  <a:srgbClr val="192E56"/>
                </a:solidFill>
                <a:effectLst/>
                <a:uLnTx/>
                <a:uFillTx/>
                <a:latin typeface="Gill Sans MT" panose="020B0502020104020203" pitchFamily="34" charset="0"/>
                <a:ea typeface="+mn-ea"/>
                <a:cs typeface="+mn-cs"/>
              </a:rPr>
              <a:t>Sessions with MDE, auditors, PERA, TRA, Regional Staff</a:t>
            </a:r>
            <a:endParaRPr kumimoji="0" lang="en-US" sz="2800" b="1" i="0" u="none" strike="noStrike" kern="1200" cap="none" spc="0" normalizeH="0" baseline="0" noProof="0" dirty="0">
              <a:ln>
                <a:noFill/>
              </a:ln>
              <a:solidFill>
                <a:srgbClr val="192E56"/>
              </a:solidFill>
              <a:effectLst/>
              <a:uLnTx/>
              <a:uFillTx/>
              <a:latin typeface="Gill Sans MT" panose="020B0502020104020203" pitchFamily="34" charset="0"/>
              <a:ea typeface="+mn-ea"/>
              <a:cs typeface="+mn-cs"/>
            </a:endParaRPr>
          </a:p>
          <a:p>
            <a:pPr marL="228600" marR="0" lvl="0" indent="-228600" algn="l" defTabSz="914400" rtl="0" eaLnBrk="1" fontAlgn="auto" latinLnBrk="0" hangingPunct="1">
              <a:lnSpc>
                <a:spcPct val="100000"/>
              </a:lnSpc>
              <a:spcBef>
                <a:spcPts val="1000"/>
              </a:spcBef>
              <a:spcAft>
                <a:spcPts val="1000"/>
              </a:spcAft>
              <a:buClr>
                <a:srgbClr val="192E56"/>
              </a:buClr>
              <a:buSzTx/>
              <a:buFont typeface="Arial" panose="020B0604020202020204" pitchFamily="34" charset="0"/>
              <a:buChar char="•"/>
              <a:tabLst/>
              <a:defRPr/>
            </a:pPr>
            <a:endParaRPr kumimoji="0" lang="en-US" sz="2500" b="0" i="0" u="none" strike="noStrike" kern="1200" cap="none" spc="0" normalizeH="0" baseline="0" noProof="0" dirty="0">
              <a:ln>
                <a:noFill/>
              </a:ln>
              <a:solidFill>
                <a:srgbClr val="192E56"/>
              </a:solidFill>
              <a:effectLst/>
              <a:uLnTx/>
              <a:uFillTx/>
              <a:latin typeface="Gill Sans MT" panose="020B0502020104020203" pitchFamily="34" charset="0"/>
              <a:ea typeface="+mn-ea"/>
              <a:cs typeface="+mn-cs"/>
            </a:endParaRPr>
          </a:p>
        </p:txBody>
      </p:sp>
      <p:sp>
        <p:nvSpPr>
          <p:cNvPr id="7" name="TextBox 6">
            <a:extLst>
              <a:ext uri="{FF2B5EF4-FFF2-40B4-BE49-F238E27FC236}">
                <a16:creationId xmlns:a16="http://schemas.microsoft.com/office/drawing/2014/main" id="{32F2670B-F2D9-11DA-B358-BBBD0C7A19ED}"/>
              </a:ext>
            </a:extLst>
          </p:cNvPr>
          <p:cNvSpPr txBox="1"/>
          <p:nvPr/>
        </p:nvSpPr>
        <p:spPr>
          <a:xfrm>
            <a:off x="838200" y="1449421"/>
            <a:ext cx="5737698" cy="584775"/>
          </a:xfrm>
          <a:prstGeom prst="rect">
            <a:avLst/>
          </a:prstGeom>
          <a:noFill/>
        </p:spPr>
        <p:txBody>
          <a:bodyPr wrap="square" rtlCol="0">
            <a:spAutoFit/>
          </a:bodyPr>
          <a:lstStyle/>
          <a:p>
            <a:r>
              <a:rPr lang="en-US" sz="3200" b="1" dirty="0">
                <a:solidFill>
                  <a:schemeClr val="accent1"/>
                </a:solidFill>
                <a:latin typeface="Gill Sans MT" panose="020B0502020104020203" pitchFamily="34" charset="0"/>
              </a:rPr>
              <a:t>Professional Development</a:t>
            </a:r>
          </a:p>
        </p:txBody>
      </p:sp>
    </p:spTree>
    <p:extLst>
      <p:ext uri="{BB962C8B-B14F-4D97-AF65-F5344CB8AC3E}">
        <p14:creationId xmlns:p14="http://schemas.microsoft.com/office/powerpoint/2010/main" val="2123251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2821" y="1915053"/>
            <a:ext cx="11246358" cy="3532438"/>
          </a:xfrm>
        </p:spPr>
        <p:txBody>
          <a:bodyPr>
            <a:normAutofit fontScale="90000"/>
          </a:bodyPr>
          <a:lstStyle/>
          <a:p>
            <a:pPr algn="ctr"/>
            <a:br>
              <a:rPr lang="en-US" sz="4400" b="0" dirty="0"/>
            </a:br>
            <a:r>
              <a:rPr lang="en-US" sz="4000" b="0" dirty="0">
                <a:solidFill>
                  <a:schemeClr val="accent1"/>
                </a:solidFill>
              </a:rPr>
              <a:t>Authorized by MN Statute as a regional resource for our members, we are a </a:t>
            </a:r>
            <a:r>
              <a:rPr lang="en-US" sz="4000" dirty="0">
                <a:solidFill>
                  <a:schemeClr val="accent1"/>
                </a:solidFill>
              </a:rPr>
              <a:t>public agency </a:t>
            </a:r>
            <a:r>
              <a:rPr lang="en-US" sz="4000" b="0" dirty="0">
                <a:solidFill>
                  <a:schemeClr val="accent1"/>
                </a:solidFill>
              </a:rPr>
              <a:t>that provides a comprehensive range of educational and administrative programs and services to our members.</a:t>
            </a:r>
            <a:br>
              <a:rPr lang="en-US" sz="3100" b="0" dirty="0">
                <a:solidFill>
                  <a:schemeClr val="accent1"/>
                </a:solidFill>
              </a:rPr>
            </a:br>
            <a:br>
              <a:rPr lang="en-US" sz="3100" b="0" dirty="0">
                <a:solidFill>
                  <a:schemeClr val="accent1"/>
                </a:solidFill>
              </a:rPr>
            </a:br>
            <a:br>
              <a:rPr lang="en-US" sz="3100" b="0" dirty="0">
                <a:solidFill>
                  <a:schemeClr val="accent1"/>
                </a:solidFill>
              </a:rPr>
            </a:br>
            <a:r>
              <a:rPr lang="en-US" sz="4000" b="0" dirty="0">
                <a:solidFill>
                  <a:schemeClr val="accent1"/>
                </a:solidFill>
              </a:rPr>
              <a:t>For more than 50 years, we have partnered with our members to bring equity and opportunity to our region.</a:t>
            </a:r>
            <a:br>
              <a:rPr lang="en-US" sz="2800" b="0" dirty="0">
                <a:solidFill>
                  <a:schemeClr val="accent1"/>
                </a:solidFill>
              </a:rPr>
            </a:br>
            <a:endParaRPr lang="en-US" sz="2800" b="0" dirty="0">
              <a:solidFill>
                <a:schemeClr val="accent1"/>
              </a:solidFill>
            </a:endParaRPr>
          </a:p>
        </p:txBody>
      </p:sp>
      <p:sp>
        <p:nvSpPr>
          <p:cNvPr id="4" name="Rectangle 3"/>
          <p:cNvSpPr/>
          <p:nvPr/>
        </p:nvSpPr>
        <p:spPr>
          <a:xfrm>
            <a:off x="8445970" y="327466"/>
            <a:ext cx="3054875" cy="646331"/>
          </a:xfrm>
          <a:prstGeom prst="rect">
            <a:avLst/>
          </a:prstGeom>
        </p:spPr>
        <p:txBody>
          <a:bodyPr wrap="none">
            <a:spAutoFit/>
          </a:bodyPr>
          <a:lstStyle/>
          <a:p>
            <a:r>
              <a:rPr lang="en-US" sz="3600" b="1" dirty="0">
                <a:solidFill>
                  <a:prstClr val="white"/>
                </a:solidFill>
                <a:latin typeface="Gill Sans MT" panose="020B0502020104020203" pitchFamily="34" charset="0"/>
                <a:ea typeface="+mj-ea"/>
                <a:cs typeface="+mj-cs"/>
              </a:rPr>
              <a:t> Who We Are</a:t>
            </a:r>
            <a:endParaRPr lang="en-US" dirty="0"/>
          </a:p>
        </p:txBody>
      </p:sp>
    </p:spTree>
    <p:extLst>
      <p:ext uri="{BB962C8B-B14F-4D97-AF65-F5344CB8AC3E}">
        <p14:creationId xmlns:p14="http://schemas.microsoft.com/office/powerpoint/2010/main" val="3123929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3"/>
          <p:cNvSpPr txBox="1">
            <a:spLocks noGrp="1"/>
          </p:cNvSpPr>
          <p:nvPr>
            <p:ph type="title"/>
          </p:nvPr>
        </p:nvSpPr>
        <p:spPr>
          <a:prstGeom prst="rect">
            <a:avLst/>
          </a:prstGeom>
        </p:spPr>
        <p:txBody>
          <a:bodyPr spcFirstLastPara="1" wrap="square" lIns="121900" tIns="121900" rIns="121900" bIns="121900" anchor="ctr" anchorCtr="0">
            <a:noAutofit/>
          </a:bodyPr>
          <a:lstStyle/>
          <a:p>
            <a:r>
              <a:rPr lang="en" dirty="0"/>
              <a:t>Business Services</a:t>
            </a:r>
            <a:endParaRPr dirty="0"/>
          </a:p>
        </p:txBody>
      </p:sp>
      <p:pic>
        <p:nvPicPr>
          <p:cNvPr id="238" name="Google Shape;238;p43"/>
          <p:cNvPicPr preferRelativeResize="0"/>
          <p:nvPr/>
        </p:nvPicPr>
        <p:blipFill>
          <a:blip r:embed="rId3">
            <a:alphaModFix/>
          </a:blip>
          <a:stretch>
            <a:fillRect/>
          </a:stretch>
        </p:blipFill>
        <p:spPr>
          <a:xfrm>
            <a:off x="1091067" y="1780267"/>
            <a:ext cx="9906000" cy="4457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525B-EDBA-654B-B4AE-42C6FE707E1E}"/>
              </a:ext>
            </a:extLst>
          </p:cNvPr>
          <p:cNvSpPr>
            <a:spLocks noGrp="1"/>
          </p:cNvSpPr>
          <p:nvPr>
            <p:ph type="title"/>
          </p:nvPr>
        </p:nvSpPr>
        <p:spPr>
          <a:xfrm>
            <a:off x="1302251" y="218325"/>
            <a:ext cx="10515600" cy="914400"/>
          </a:xfrm>
        </p:spPr>
        <p:txBody>
          <a:bodyPr/>
          <a:lstStyle/>
          <a:p>
            <a:r>
              <a:rPr lang="en-US" sz="3600">
                <a:latin typeface="Gill Sans MT"/>
              </a:rPr>
              <a:t>Risk Management</a:t>
            </a:r>
            <a:endParaRPr lang="en-US" sz="3600"/>
          </a:p>
        </p:txBody>
      </p:sp>
      <p:sp>
        <p:nvSpPr>
          <p:cNvPr id="3" name="Text Placeholder 2">
            <a:extLst>
              <a:ext uri="{FF2B5EF4-FFF2-40B4-BE49-F238E27FC236}">
                <a16:creationId xmlns:a16="http://schemas.microsoft.com/office/drawing/2014/main" id="{AC18D666-35A1-FF45-DA37-95868862B514}"/>
              </a:ext>
            </a:extLst>
          </p:cNvPr>
          <p:cNvSpPr>
            <a:spLocks noGrp="1"/>
          </p:cNvSpPr>
          <p:nvPr>
            <p:ph type="body" idx="1"/>
          </p:nvPr>
        </p:nvSpPr>
        <p:spPr>
          <a:xfrm>
            <a:off x="838200" y="1444915"/>
            <a:ext cx="10515600" cy="3970200"/>
          </a:xfrm>
        </p:spPr>
        <p:txBody>
          <a:bodyPr/>
          <a:lstStyle/>
          <a:p>
            <a:r>
              <a:rPr lang="en-US" sz="2667">
                <a:latin typeface="Gill Sans MT"/>
              </a:rPr>
              <a:t>Insurance Offerings</a:t>
            </a:r>
            <a:endParaRPr lang="en-US" sz="2667"/>
          </a:p>
          <a:p>
            <a:pPr lvl="1">
              <a:buSzPts val="2500"/>
              <a:buFont typeface="Courier New"/>
              <a:buChar char="o"/>
            </a:pPr>
            <a:r>
              <a:rPr lang="en-US" sz="2400">
                <a:latin typeface="Gill Sans MT"/>
              </a:rPr>
              <a:t>Minnesota Healthcare Consortium (MHC)</a:t>
            </a:r>
          </a:p>
          <a:p>
            <a:pPr lvl="2">
              <a:buSzPts val="2500"/>
              <a:buFont typeface="Wingdings"/>
              <a:buChar char="§"/>
            </a:pPr>
            <a:r>
              <a:rPr lang="en-US" sz="2133">
                <a:latin typeface="Gill Sans MT"/>
              </a:rPr>
              <a:t>Member-Owned (Joint Powers) Self-Insured Health Insurance Pool (Medica)</a:t>
            </a:r>
            <a:endParaRPr lang="en-US" sz="2133"/>
          </a:p>
          <a:p>
            <a:pPr lvl="1">
              <a:buSzPts val="2500"/>
              <a:buFont typeface="Courier New"/>
              <a:buChar char="o"/>
            </a:pPr>
            <a:r>
              <a:rPr lang="en-US" sz="2400">
                <a:latin typeface="Gill Sans MT"/>
              </a:rPr>
              <a:t>Dental Insurance (Delta Dental)</a:t>
            </a:r>
          </a:p>
          <a:p>
            <a:pPr lvl="1">
              <a:buSzPts val="2500"/>
              <a:buFont typeface="Courier New"/>
              <a:buChar char="o"/>
            </a:pPr>
            <a:r>
              <a:rPr lang="en-US" sz="2400">
                <a:latin typeface="Gill Sans MT"/>
              </a:rPr>
              <a:t>Vision Insurance (VSP)</a:t>
            </a:r>
          </a:p>
          <a:p>
            <a:r>
              <a:rPr lang="en-US" sz="2667">
                <a:latin typeface="Gill Sans MT"/>
              </a:rPr>
              <a:t>Regional Wellness Support</a:t>
            </a:r>
          </a:p>
          <a:p>
            <a:r>
              <a:rPr lang="en-US" sz="2667">
                <a:latin typeface="Gill Sans MT"/>
              </a:rPr>
              <a:t>Medical Spending Account Administration (WEX)</a:t>
            </a:r>
          </a:p>
          <a:p>
            <a:pPr lvl="1">
              <a:buSzPts val="2500"/>
              <a:buFont typeface="Courier New"/>
              <a:buChar char="o"/>
            </a:pPr>
            <a:r>
              <a:rPr lang="en-US" sz="2400">
                <a:latin typeface="Gill Sans MT"/>
              </a:rPr>
              <a:t>HSA/VEBA Administration</a:t>
            </a:r>
          </a:p>
          <a:p>
            <a:pPr lvl="1">
              <a:buSzPts val="2500"/>
              <a:buFont typeface="Courier New"/>
              <a:buChar char="o"/>
            </a:pPr>
            <a:r>
              <a:rPr lang="en-US" sz="2400">
                <a:latin typeface="Gill Sans MT"/>
              </a:rPr>
              <a:t>Flexible Spending Accounts</a:t>
            </a:r>
          </a:p>
          <a:p>
            <a:pPr lvl="1">
              <a:buSzPts val="2500"/>
              <a:buFont typeface="Courier New"/>
              <a:buChar char="o"/>
            </a:pPr>
            <a:endParaRPr lang="en-US">
              <a:latin typeface="Gill Sans MT"/>
            </a:endParaRPr>
          </a:p>
        </p:txBody>
      </p:sp>
    </p:spTree>
    <p:extLst>
      <p:ext uri="{BB962C8B-B14F-4D97-AF65-F5344CB8AC3E}">
        <p14:creationId xmlns:p14="http://schemas.microsoft.com/office/powerpoint/2010/main" val="3252853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4"/>
          <p:cNvSpPr txBox="1">
            <a:spLocks noGrp="1"/>
          </p:cNvSpPr>
          <p:nvPr>
            <p:ph type="title"/>
          </p:nvPr>
        </p:nvSpPr>
        <p:spPr>
          <a:xfrm>
            <a:off x="950467" y="172833"/>
            <a:ext cx="10515600" cy="914400"/>
          </a:xfrm>
          <a:prstGeom prst="rect">
            <a:avLst/>
          </a:prstGeom>
        </p:spPr>
        <p:txBody>
          <a:bodyPr spcFirstLastPara="1" wrap="square" lIns="121900" tIns="121900" rIns="121900" bIns="121900" anchor="ctr" anchorCtr="0">
            <a:noAutofit/>
          </a:bodyPr>
          <a:lstStyle/>
          <a:p>
            <a:r>
              <a:rPr lang="en" dirty="0"/>
              <a:t>Special Education</a:t>
            </a:r>
            <a:endParaRPr dirty="0"/>
          </a:p>
        </p:txBody>
      </p:sp>
      <p:sp>
        <p:nvSpPr>
          <p:cNvPr id="244" name="Google Shape;244;p44"/>
          <p:cNvSpPr txBox="1">
            <a:spLocks noGrp="1"/>
          </p:cNvSpPr>
          <p:nvPr>
            <p:ph idx="1"/>
          </p:nvPr>
        </p:nvSpPr>
        <p:spPr>
          <a:xfrm>
            <a:off x="290800" y="1474635"/>
            <a:ext cx="11610400" cy="4351200"/>
          </a:xfrm>
          <a:prstGeom prst="rect">
            <a:avLst/>
          </a:prstGeom>
        </p:spPr>
        <p:txBody>
          <a:bodyPr spcFirstLastPara="1" wrap="square" lIns="121900" tIns="121900" rIns="121900" bIns="121900" anchor="t" anchorCtr="0">
            <a:noAutofit/>
          </a:bodyPr>
          <a:lstStyle/>
          <a:p>
            <a:pPr marL="0" indent="609585">
              <a:spcBef>
                <a:spcPts val="0"/>
              </a:spcBef>
              <a:buNone/>
            </a:pPr>
            <a:r>
              <a:rPr lang="en" sz="3200" b="1" dirty="0"/>
              <a:t>Special Education Administrative Services</a:t>
            </a:r>
            <a:endParaRPr sz="3200" b="1" dirty="0"/>
          </a:p>
          <a:p>
            <a:pPr marL="1828754" indent="-499521">
              <a:buSzPts val="2300"/>
              <a:buChar char="●"/>
            </a:pPr>
            <a:r>
              <a:rPr lang="en" sz="3067" dirty="0"/>
              <a:t>Directors of Special Education</a:t>
            </a:r>
          </a:p>
          <a:p>
            <a:pPr marL="1828754" indent="-499521">
              <a:buSzPts val="2300"/>
              <a:buChar char="●"/>
            </a:pPr>
            <a:r>
              <a:rPr lang="en" sz="3067" dirty="0"/>
              <a:t>Assistant Directors of Special Education</a:t>
            </a:r>
            <a:endParaRPr sz="3067" dirty="0"/>
          </a:p>
          <a:p>
            <a:pPr marL="1828754" indent="-499521">
              <a:buSzPts val="2300"/>
              <a:buChar char="●"/>
            </a:pPr>
            <a:r>
              <a:rPr lang="en" sz="3067" dirty="0"/>
              <a:t>Staff Development and Low Incidence Administrator</a:t>
            </a:r>
            <a:endParaRPr sz="3067" dirty="0"/>
          </a:p>
          <a:p>
            <a:pPr marL="1828754" indent="-499521">
              <a:buSzPts val="2300"/>
              <a:buChar char="●"/>
            </a:pPr>
            <a:r>
              <a:rPr lang="en" sz="3067" dirty="0"/>
              <a:t>Due Process Specialists</a:t>
            </a:r>
            <a:endParaRPr sz="3067" dirty="0"/>
          </a:p>
          <a:p>
            <a:pPr marL="1828754" indent="-499521">
              <a:buSzPts val="2300"/>
              <a:buChar char="●"/>
            </a:pPr>
            <a:r>
              <a:rPr lang="en" sz="3067" dirty="0"/>
              <a:t>Early Childhood Coordinators</a:t>
            </a:r>
            <a:endParaRPr sz="3067" dirty="0"/>
          </a:p>
          <a:p>
            <a:pPr marL="1828754" indent="-499521">
              <a:buSzPts val="2300"/>
              <a:buChar char="●"/>
            </a:pPr>
            <a:r>
              <a:rPr lang="en" sz="3067" dirty="0"/>
              <a:t>Third Party Billing</a:t>
            </a:r>
            <a:endParaRPr sz="3067" dirty="0"/>
          </a:p>
          <a:p>
            <a:pPr indent="0">
              <a:spcAft>
                <a:spcPts val="1333"/>
              </a:spcAft>
              <a:buNone/>
            </a:pPr>
            <a:endParaRPr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5"/>
          <p:cNvSpPr txBox="1">
            <a:spLocks noGrp="1"/>
          </p:cNvSpPr>
          <p:nvPr>
            <p:ph type="title"/>
          </p:nvPr>
        </p:nvSpPr>
        <p:spPr>
          <a:xfrm>
            <a:off x="981500" y="440560"/>
            <a:ext cx="10515600" cy="914400"/>
          </a:xfrm>
          <a:prstGeom prst="rect">
            <a:avLst/>
          </a:prstGeom>
        </p:spPr>
        <p:txBody>
          <a:bodyPr spcFirstLastPara="1" wrap="square" lIns="121900" tIns="121900" rIns="121900" bIns="121900" anchor="ctr" anchorCtr="0">
            <a:noAutofit/>
          </a:bodyPr>
          <a:lstStyle/>
          <a:p>
            <a:r>
              <a:rPr lang="en" dirty="0"/>
              <a:t>Special Education</a:t>
            </a:r>
            <a:endParaRPr dirty="0"/>
          </a:p>
          <a:p>
            <a:endParaRPr dirty="0"/>
          </a:p>
        </p:txBody>
      </p:sp>
      <p:sp>
        <p:nvSpPr>
          <p:cNvPr id="250" name="Google Shape;250;p45"/>
          <p:cNvSpPr txBox="1">
            <a:spLocks noGrp="1"/>
          </p:cNvSpPr>
          <p:nvPr>
            <p:ph idx="1"/>
          </p:nvPr>
        </p:nvSpPr>
        <p:spPr>
          <a:xfrm>
            <a:off x="838200" y="1550092"/>
            <a:ext cx="10515600" cy="4351200"/>
          </a:xfrm>
          <a:prstGeom prst="rect">
            <a:avLst/>
          </a:prstGeom>
        </p:spPr>
        <p:txBody>
          <a:bodyPr spcFirstLastPara="1" wrap="square" lIns="121900" tIns="121900" rIns="121900" bIns="121900" anchor="t" anchorCtr="0">
            <a:noAutofit/>
          </a:bodyPr>
          <a:lstStyle/>
          <a:p>
            <a:pPr marL="0" indent="609585">
              <a:buNone/>
            </a:pPr>
            <a:r>
              <a:rPr lang="en" sz="3200" b="1" dirty="0"/>
              <a:t>Special Education Direct Student Services</a:t>
            </a:r>
            <a:endParaRPr sz="3200" b="1" dirty="0"/>
          </a:p>
          <a:p>
            <a:pPr marL="0" indent="609585">
              <a:buNone/>
            </a:pPr>
            <a:r>
              <a:rPr lang="en" sz="2400" dirty="0"/>
              <a:t>	DAPE Teacher				Early Childhood Teachers</a:t>
            </a:r>
            <a:endParaRPr sz="2400" dirty="0"/>
          </a:p>
          <a:p>
            <a:pPr marL="0" indent="609585">
              <a:buNone/>
            </a:pPr>
            <a:r>
              <a:rPr lang="en" sz="2400" dirty="0"/>
              <a:t>	Occupational Therapy			Physical Therapy</a:t>
            </a:r>
            <a:endParaRPr sz="2400" dirty="0"/>
          </a:p>
          <a:p>
            <a:pPr marL="0" indent="609585">
              <a:buNone/>
            </a:pPr>
            <a:r>
              <a:rPr lang="en" sz="2400" dirty="0"/>
              <a:t>	School Psychology			School Social Worker</a:t>
            </a:r>
            <a:endParaRPr sz="2400" dirty="0"/>
          </a:p>
          <a:p>
            <a:pPr marL="0" indent="609585">
              <a:buNone/>
            </a:pPr>
            <a:r>
              <a:rPr lang="en" sz="2400" dirty="0"/>
              <a:t>	Special Education Teacher		Speech Language Pathology</a:t>
            </a:r>
            <a:endParaRPr sz="2400" dirty="0"/>
          </a:p>
          <a:p>
            <a:pPr marL="0" indent="609585">
              <a:buNone/>
            </a:pPr>
            <a:r>
              <a:rPr lang="en" sz="2400" dirty="0"/>
              <a:t>	Teacher of DHH			Teacher of Visually Impaired</a:t>
            </a:r>
            <a:endParaRPr sz="2400" dirty="0"/>
          </a:p>
          <a:p>
            <a:pPr marL="0" indent="609585">
              <a:buClr>
                <a:schemeClr val="dk1"/>
              </a:buClr>
              <a:buSzPts val="1100"/>
              <a:buNone/>
            </a:pPr>
            <a:r>
              <a:rPr lang="en" sz="2400" dirty="0"/>
              <a:t>	Orientation and Mobility</a:t>
            </a:r>
            <a:endParaRPr sz="2400" dirty="0"/>
          </a:p>
          <a:p>
            <a:pPr marL="0" indent="0">
              <a:buNone/>
            </a:pPr>
            <a:r>
              <a:rPr lang="en" dirty="0"/>
              <a:t>		</a:t>
            </a:r>
            <a:endParaRPr dirty="0"/>
          </a:p>
          <a:p>
            <a:pPr marL="0" indent="0">
              <a:spcAft>
                <a:spcPts val="1333"/>
              </a:spcAft>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6"/>
          <p:cNvSpPr txBox="1">
            <a:spLocks noGrp="1"/>
          </p:cNvSpPr>
          <p:nvPr>
            <p:ph type="title"/>
          </p:nvPr>
        </p:nvSpPr>
        <p:spPr>
          <a:xfrm>
            <a:off x="1041400" y="152400"/>
            <a:ext cx="10515600" cy="914400"/>
          </a:xfrm>
          <a:prstGeom prst="rect">
            <a:avLst/>
          </a:prstGeom>
        </p:spPr>
        <p:txBody>
          <a:bodyPr spcFirstLastPara="1" wrap="square" lIns="121900" tIns="121900" rIns="121900" bIns="121900" anchor="ctr" anchorCtr="0">
            <a:noAutofit/>
          </a:bodyPr>
          <a:lstStyle/>
          <a:p>
            <a:pPr>
              <a:buClr>
                <a:schemeClr val="dk1"/>
              </a:buClr>
              <a:buSzPts val="1100"/>
            </a:pPr>
            <a:r>
              <a:rPr lang="en" dirty="0"/>
              <a:t>Special Education</a:t>
            </a:r>
            <a:endParaRPr dirty="0"/>
          </a:p>
        </p:txBody>
      </p:sp>
      <p:sp>
        <p:nvSpPr>
          <p:cNvPr id="256" name="Google Shape;256;p46"/>
          <p:cNvSpPr txBox="1">
            <a:spLocks noGrp="1"/>
          </p:cNvSpPr>
          <p:nvPr>
            <p:ph idx="1"/>
          </p:nvPr>
        </p:nvSpPr>
        <p:spPr>
          <a:xfrm>
            <a:off x="668512" y="1142981"/>
            <a:ext cx="10515600" cy="4351200"/>
          </a:xfrm>
          <a:prstGeom prst="rect">
            <a:avLst/>
          </a:prstGeom>
        </p:spPr>
        <p:txBody>
          <a:bodyPr spcFirstLastPara="1" wrap="square" lIns="121900" tIns="121900" rIns="121900" bIns="121900" anchor="t" anchorCtr="0">
            <a:noAutofit/>
          </a:bodyPr>
          <a:lstStyle/>
          <a:p>
            <a:pPr marL="0" indent="0">
              <a:buNone/>
            </a:pPr>
            <a:r>
              <a:rPr lang="en" sz="3200" b="1" dirty="0"/>
              <a:t>Educational Learning Centers</a:t>
            </a:r>
            <a:endParaRPr sz="3200" b="1" dirty="0"/>
          </a:p>
          <a:p>
            <a:pPr marL="0" indent="0">
              <a:buNone/>
            </a:pPr>
            <a:r>
              <a:rPr lang="en" sz="2400" dirty="0"/>
              <a:t>Serves students with severe disabilities with diagnosis of Autism Spectrum Disorder or severe cognitive delays and students with severe behavioral issues. </a:t>
            </a:r>
            <a:endParaRPr sz="2400" dirty="0"/>
          </a:p>
          <a:p>
            <a:pPr marL="1828754" indent="-457189">
              <a:lnSpc>
                <a:spcPct val="115000"/>
              </a:lnSpc>
              <a:spcBef>
                <a:spcPts val="0"/>
              </a:spcBef>
              <a:buSzPts val="1800"/>
              <a:buChar char="●"/>
            </a:pPr>
            <a:r>
              <a:rPr lang="en" sz="2400" dirty="0"/>
              <a:t>ELC – Cosmos</a:t>
            </a:r>
          </a:p>
          <a:p>
            <a:pPr marL="1828754" indent="-457189">
              <a:lnSpc>
                <a:spcPct val="115000"/>
              </a:lnSpc>
              <a:spcBef>
                <a:spcPts val="0"/>
              </a:spcBef>
              <a:buSzPts val="1800"/>
              <a:buChar char="●"/>
            </a:pPr>
            <a:r>
              <a:rPr lang="en" sz="2400" dirty="0"/>
              <a:t>ELC - Marshall</a:t>
            </a:r>
            <a:endParaRPr sz="2400" dirty="0"/>
          </a:p>
          <a:p>
            <a:pPr marL="1828754" indent="-457189">
              <a:lnSpc>
                <a:spcPct val="115000"/>
              </a:lnSpc>
              <a:spcBef>
                <a:spcPts val="0"/>
              </a:spcBef>
              <a:buSzPts val="1800"/>
              <a:buChar char="●"/>
            </a:pPr>
            <a:r>
              <a:rPr lang="en" sz="2400" dirty="0"/>
              <a:t>ELC - Montevideo </a:t>
            </a:r>
          </a:p>
          <a:p>
            <a:pPr marL="1828754" indent="-457189">
              <a:lnSpc>
                <a:spcPct val="115000"/>
              </a:lnSpc>
              <a:spcBef>
                <a:spcPts val="0"/>
              </a:spcBef>
              <a:buSzPts val="1800"/>
              <a:buChar char="●"/>
            </a:pPr>
            <a:r>
              <a:rPr lang="en" sz="2400" dirty="0"/>
              <a:t>ELC – New London</a:t>
            </a:r>
            <a:endParaRPr sz="2400" dirty="0"/>
          </a:p>
          <a:p>
            <a:pPr marL="1828754" indent="-457189">
              <a:lnSpc>
                <a:spcPct val="115000"/>
              </a:lnSpc>
              <a:spcBef>
                <a:spcPts val="0"/>
              </a:spcBef>
              <a:buSzPts val="1800"/>
              <a:buChar char="●"/>
            </a:pPr>
            <a:r>
              <a:rPr lang="en" sz="2400" dirty="0"/>
              <a:t>ELC - Pipestone </a:t>
            </a:r>
            <a:endParaRPr sz="2400" dirty="0"/>
          </a:p>
          <a:p>
            <a:pPr marL="1828754" indent="-457189">
              <a:lnSpc>
                <a:spcPct val="115000"/>
              </a:lnSpc>
              <a:spcBef>
                <a:spcPts val="0"/>
              </a:spcBef>
              <a:buSzPts val="1800"/>
              <a:buChar char="●"/>
            </a:pPr>
            <a:r>
              <a:rPr lang="en" sz="2400" dirty="0"/>
              <a:t>ELC - Windom</a:t>
            </a:r>
            <a:endParaRPr sz="2400" dirty="0"/>
          </a:p>
          <a:p>
            <a:pPr marL="0" indent="0">
              <a:buNone/>
            </a:pPr>
            <a:r>
              <a:rPr lang="en" dirty="0"/>
              <a:t>	</a:t>
            </a:r>
            <a:endParaRPr dirty="0"/>
          </a:p>
          <a:p>
            <a:pPr marL="0" indent="0">
              <a:spcAft>
                <a:spcPts val="1333"/>
              </a:spcAft>
              <a:buNone/>
            </a:pPr>
            <a:r>
              <a:rPr lang="en" dirty="0"/>
              <a:t>	</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7"/>
          <p:cNvSpPr txBox="1">
            <a:spLocks noGrp="1"/>
          </p:cNvSpPr>
          <p:nvPr>
            <p:ph type="title"/>
          </p:nvPr>
        </p:nvSpPr>
        <p:spPr>
          <a:xfrm>
            <a:off x="1116391" y="188685"/>
            <a:ext cx="10515600" cy="914400"/>
          </a:xfrm>
          <a:prstGeom prst="rect">
            <a:avLst/>
          </a:prstGeom>
        </p:spPr>
        <p:txBody>
          <a:bodyPr spcFirstLastPara="1" wrap="square" lIns="121900" tIns="121900" rIns="121900" bIns="121900" anchor="ctr" anchorCtr="0">
            <a:noAutofit/>
          </a:bodyPr>
          <a:lstStyle/>
          <a:p>
            <a:r>
              <a:rPr lang="en" sz="3600">
                <a:latin typeface="Gill Sans MT"/>
              </a:rPr>
              <a:t>Teaching &amp; Learning</a:t>
            </a:r>
            <a:endParaRPr lang="en" sz="3600" i="1"/>
          </a:p>
        </p:txBody>
      </p:sp>
      <p:sp>
        <p:nvSpPr>
          <p:cNvPr id="262" name="Google Shape;262;p47"/>
          <p:cNvSpPr txBox="1">
            <a:spLocks noGrp="1"/>
          </p:cNvSpPr>
          <p:nvPr>
            <p:ph type="body" idx="1"/>
          </p:nvPr>
        </p:nvSpPr>
        <p:spPr>
          <a:xfrm>
            <a:off x="293533" y="1667585"/>
            <a:ext cx="5926219" cy="4309447"/>
          </a:xfrm>
          <a:prstGeom prst="rect">
            <a:avLst/>
          </a:prstGeom>
        </p:spPr>
        <p:txBody>
          <a:bodyPr spcFirstLastPara="1" wrap="square" lIns="121900" tIns="121900" rIns="121900" bIns="121900" anchor="t" anchorCtr="0">
            <a:noAutofit/>
          </a:bodyPr>
          <a:lstStyle/>
          <a:p>
            <a:pPr indent="-474121">
              <a:spcBef>
                <a:spcPts val="0"/>
              </a:spcBef>
              <a:spcAft>
                <a:spcPts val="267"/>
              </a:spcAft>
              <a:buSzPts val="2000"/>
            </a:pPr>
            <a:r>
              <a:rPr lang="en" sz="2667">
                <a:latin typeface="Gill Sans MT"/>
              </a:rPr>
              <a:t>COMPASS Regional Network</a:t>
            </a:r>
            <a:endParaRPr lang="en-US" sz="2667"/>
          </a:p>
          <a:p>
            <a:pPr indent="-474121">
              <a:spcBef>
                <a:spcPts val="0"/>
              </a:spcBef>
              <a:spcAft>
                <a:spcPts val="267"/>
              </a:spcAft>
              <a:buSzPts val="2000"/>
            </a:pPr>
            <a:r>
              <a:rPr lang="en" sz="2667">
                <a:latin typeface="Gill Sans MT"/>
              </a:rPr>
              <a:t>Curriculum &amp; Instruction Coordination Services</a:t>
            </a:r>
            <a:endParaRPr lang="en" sz="2667"/>
          </a:p>
          <a:p>
            <a:pPr indent="-474121">
              <a:spcBef>
                <a:spcPts val="0"/>
              </a:spcBef>
              <a:spcAft>
                <a:spcPts val="267"/>
              </a:spcAft>
              <a:buSzPts val="2000"/>
            </a:pPr>
            <a:r>
              <a:rPr lang="en" sz="2667">
                <a:latin typeface="Gill Sans MT"/>
              </a:rPr>
              <a:t>Literacy Lead Specialist Service</a:t>
            </a:r>
            <a:endParaRPr lang="en" sz="2667"/>
          </a:p>
          <a:p>
            <a:pPr indent="-474121">
              <a:spcBef>
                <a:spcPts val="0"/>
              </a:spcBef>
              <a:spcAft>
                <a:spcPts val="267"/>
              </a:spcAft>
              <a:buSzPts val="2000"/>
            </a:pPr>
            <a:r>
              <a:rPr lang="en" sz="2667">
                <a:latin typeface="Gill Sans MT"/>
              </a:rPr>
              <a:t>Literacy Services</a:t>
            </a:r>
            <a:endParaRPr lang="en" sz="2667"/>
          </a:p>
          <a:p>
            <a:pPr indent="-474121">
              <a:spcBef>
                <a:spcPts val="0"/>
              </a:spcBef>
              <a:spcAft>
                <a:spcPts val="267"/>
              </a:spcAft>
              <a:buSzPts val="2000"/>
            </a:pPr>
            <a:r>
              <a:rPr lang="en" sz="2667">
                <a:latin typeface="Gill Sans MT"/>
              </a:rPr>
              <a:t>Shared Services/Curriculum and Instruction Coordination</a:t>
            </a:r>
            <a:endParaRPr lang="en" sz="2667"/>
          </a:p>
          <a:p>
            <a:pPr indent="-474121">
              <a:spcBef>
                <a:spcPts val="0"/>
              </a:spcBef>
              <a:spcAft>
                <a:spcPts val="267"/>
              </a:spcAft>
              <a:buSzPts val="2000"/>
            </a:pPr>
            <a:r>
              <a:rPr lang="en" sz="2667">
                <a:latin typeface="Gill Sans MT"/>
              </a:rPr>
              <a:t>Positive Behavioral Interventions and Supports (PBIS)</a:t>
            </a:r>
            <a:endParaRPr lang="en-US" sz="2667"/>
          </a:p>
          <a:p>
            <a:pPr indent="-474121">
              <a:spcBef>
                <a:spcPts val="0"/>
              </a:spcBef>
              <a:spcAft>
                <a:spcPts val="267"/>
              </a:spcAft>
              <a:buSzPts val="2000"/>
            </a:pPr>
            <a:r>
              <a:rPr lang="en" sz="2667">
                <a:latin typeface="Gill Sans MT"/>
              </a:rPr>
              <a:t>T&amp;L Customized Services</a:t>
            </a:r>
            <a:endParaRPr lang="en" sz="2667"/>
          </a:p>
        </p:txBody>
      </p:sp>
      <p:sp>
        <p:nvSpPr>
          <p:cNvPr id="263" name="Google Shape;263;p47"/>
          <p:cNvSpPr txBox="1">
            <a:spLocks noGrp="1"/>
          </p:cNvSpPr>
          <p:nvPr>
            <p:ph type="body" idx="1"/>
          </p:nvPr>
        </p:nvSpPr>
        <p:spPr>
          <a:xfrm>
            <a:off x="6225267" y="1669071"/>
            <a:ext cx="5673200" cy="4351200"/>
          </a:xfrm>
          <a:prstGeom prst="rect">
            <a:avLst/>
          </a:prstGeom>
        </p:spPr>
        <p:txBody>
          <a:bodyPr spcFirstLastPara="1" wrap="square" lIns="121900" tIns="121900" rIns="121900" bIns="121900" anchor="t" anchorCtr="0">
            <a:noAutofit/>
          </a:bodyPr>
          <a:lstStyle/>
          <a:p>
            <a:pPr indent="-474121">
              <a:spcBef>
                <a:spcPts val="0"/>
              </a:spcBef>
              <a:spcAft>
                <a:spcPts val="267"/>
              </a:spcAft>
              <a:buSzPts val="2000"/>
            </a:pPr>
            <a:r>
              <a:rPr lang="en" sz="2667">
                <a:latin typeface="Gill Sans MT"/>
              </a:rPr>
              <a:t>Instructional Coaching Implementation &amp; Support</a:t>
            </a:r>
            <a:endParaRPr lang="en-US" sz="2667"/>
          </a:p>
          <a:p>
            <a:pPr indent="-474121">
              <a:spcBef>
                <a:spcPts val="0"/>
              </a:spcBef>
              <a:spcAft>
                <a:spcPts val="267"/>
              </a:spcAft>
              <a:buSzPts val="2000"/>
            </a:pPr>
            <a:r>
              <a:rPr lang="en" sz="2667">
                <a:latin typeface="Gill Sans MT"/>
              </a:rPr>
              <a:t>Carl Perkins Career Tech Ed</a:t>
            </a:r>
            <a:endParaRPr lang="en-US" sz="2667"/>
          </a:p>
          <a:p>
            <a:pPr indent="-474121">
              <a:spcBef>
                <a:spcPts val="0"/>
              </a:spcBef>
              <a:buSzPts val="2000"/>
            </a:pPr>
            <a:r>
              <a:rPr lang="en" sz="2667">
                <a:latin typeface="Gill Sans MT"/>
              </a:rPr>
              <a:t>Project Discovery</a:t>
            </a:r>
            <a:endParaRPr lang="en-US" sz="2667"/>
          </a:p>
          <a:p>
            <a:pPr indent="-474121">
              <a:spcBef>
                <a:spcPts val="0"/>
              </a:spcBef>
              <a:buSzPts val="2000"/>
            </a:pPr>
            <a:r>
              <a:rPr lang="en" sz="2667"/>
              <a:t>LYFT Career Pathways</a:t>
            </a:r>
            <a:endParaRPr lang="en-US" sz="2667"/>
          </a:p>
          <a:p>
            <a:pPr indent="-474121">
              <a:spcBef>
                <a:spcPts val="0"/>
              </a:spcBef>
              <a:buSzPts val="2000"/>
            </a:pPr>
            <a:r>
              <a:rPr lang="en" sz="2667"/>
              <a:t>Student Enrichment</a:t>
            </a:r>
            <a:endParaRPr lang="en-US" sz="2667"/>
          </a:p>
          <a:p>
            <a:pPr indent="-474121">
              <a:spcBef>
                <a:spcPts val="0"/>
              </a:spcBef>
              <a:buSzPts val="2000"/>
            </a:pPr>
            <a:r>
              <a:rPr lang="en" sz="2667"/>
              <a:t>SLEDS Grant</a:t>
            </a:r>
            <a:endParaRPr lang="en-US" sz="2667"/>
          </a:p>
          <a:p>
            <a:pPr indent="-474121">
              <a:spcBef>
                <a:spcPts val="0"/>
              </a:spcBef>
              <a:buSzPts val="2000"/>
            </a:pPr>
            <a:r>
              <a:rPr lang="en" sz="2667">
                <a:latin typeface="Gill Sans MT"/>
              </a:rPr>
              <a:t>Multilingual Learning Services</a:t>
            </a:r>
            <a:endParaRPr lang="en" sz="2667"/>
          </a:p>
          <a:p>
            <a:pPr indent="-474121">
              <a:spcBef>
                <a:spcPts val="0"/>
              </a:spcBef>
              <a:buSzPts val="2000"/>
            </a:pPr>
            <a:r>
              <a:rPr lang="en" sz="2667"/>
              <a:t>Alternative Learning Centers</a:t>
            </a:r>
          </a:p>
          <a:p>
            <a:pPr indent="-474121">
              <a:spcBef>
                <a:spcPts val="0"/>
              </a:spcBef>
              <a:buSzPts val="2000"/>
            </a:pPr>
            <a:r>
              <a:rPr lang="en" sz="2667"/>
              <a:t>STARRS Online Academy</a:t>
            </a:r>
            <a:endParaRPr lang="en-US" sz="2667"/>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BF41C-C411-7B99-EE0E-EC717559A3EA}"/>
              </a:ext>
            </a:extLst>
          </p:cNvPr>
          <p:cNvSpPr>
            <a:spLocks noGrp="1"/>
          </p:cNvSpPr>
          <p:nvPr>
            <p:ph type="title"/>
          </p:nvPr>
        </p:nvSpPr>
        <p:spPr>
          <a:xfrm>
            <a:off x="1194334" y="152400"/>
            <a:ext cx="10515600" cy="914400"/>
          </a:xfrm>
        </p:spPr>
        <p:txBody>
          <a:bodyPr/>
          <a:lstStyle/>
          <a:p>
            <a:r>
              <a:rPr lang="en-US" sz="3600">
                <a:latin typeface="Gill Sans MT"/>
              </a:rPr>
              <a:t>T&amp;L Support to ELCs/ALCs</a:t>
            </a:r>
            <a:endParaRPr lang="en-US" sz="3600"/>
          </a:p>
        </p:txBody>
      </p:sp>
      <p:sp>
        <p:nvSpPr>
          <p:cNvPr id="5" name="Google Shape;263;p47">
            <a:extLst>
              <a:ext uri="{FF2B5EF4-FFF2-40B4-BE49-F238E27FC236}">
                <a16:creationId xmlns:a16="http://schemas.microsoft.com/office/drawing/2014/main" id="{E87E52D6-47AB-BDDE-980E-A45AD8EBFF3D}"/>
              </a:ext>
            </a:extLst>
          </p:cNvPr>
          <p:cNvSpPr txBox="1">
            <a:spLocks/>
          </p:cNvSpPr>
          <p:nvPr/>
        </p:nvSpPr>
        <p:spPr>
          <a:xfrm>
            <a:off x="640481" y="1717299"/>
            <a:ext cx="10930035" cy="4351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7350" algn="l" rtl="0">
              <a:lnSpc>
                <a:spcPct val="100000"/>
              </a:lnSpc>
              <a:spcBef>
                <a:spcPts val="1000"/>
              </a:spcBef>
              <a:spcAft>
                <a:spcPts val="0"/>
              </a:spcAft>
              <a:buClr>
                <a:srgbClr val="073763"/>
              </a:buClr>
              <a:buSzPts val="2500"/>
              <a:buFont typeface="Arial"/>
              <a:buChar char="•"/>
              <a:defRPr sz="2500" b="0" i="0" u="none" strike="noStrike" cap="none">
                <a:solidFill>
                  <a:srgbClr val="073763"/>
                </a:solidFill>
                <a:latin typeface="Gill Sans MT" panose="020B0502020104020203" pitchFamily="34" charset="0"/>
                <a:ea typeface="Gill Sans MT" panose="020B0502020104020203" pitchFamily="34" charset="0"/>
                <a:cs typeface="Gill Sans MT" panose="020B0502020104020203" pitchFamily="34" charset="0"/>
                <a:sym typeface="Cabin"/>
              </a:defRPr>
            </a:lvl1pPr>
            <a:lvl2pPr marL="914400" marR="0" lvl="1" indent="-361950" algn="l" rtl="0">
              <a:lnSpc>
                <a:spcPct val="100000"/>
              </a:lnSpc>
              <a:spcBef>
                <a:spcPts val="1000"/>
              </a:spcBef>
              <a:spcAft>
                <a:spcPts val="0"/>
              </a:spcAft>
              <a:buClr>
                <a:srgbClr val="073763"/>
              </a:buClr>
              <a:buSzPts val="2100"/>
              <a:buFont typeface="Arial"/>
              <a:buChar char="•"/>
              <a:defRPr sz="2100" b="0" i="0" u="none" strike="noStrike" cap="none">
                <a:solidFill>
                  <a:srgbClr val="073763"/>
                </a:solidFill>
                <a:latin typeface="Cabin"/>
                <a:ea typeface="Cabin"/>
                <a:cs typeface="Cabin"/>
                <a:sym typeface="Cabin"/>
              </a:defRPr>
            </a:lvl2pPr>
            <a:lvl3pPr marL="1371600" marR="0" lvl="2" indent="-336550" algn="l" rtl="0">
              <a:lnSpc>
                <a:spcPct val="100000"/>
              </a:lnSpc>
              <a:spcBef>
                <a:spcPts val="1000"/>
              </a:spcBef>
              <a:spcAft>
                <a:spcPts val="0"/>
              </a:spcAft>
              <a:buClr>
                <a:srgbClr val="073763"/>
              </a:buClr>
              <a:buSzPts val="1700"/>
              <a:buFont typeface="Arial"/>
              <a:buChar char="•"/>
              <a:defRPr sz="1700" b="0" i="0" u="none" strike="noStrike" cap="none">
                <a:solidFill>
                  <a:srgbClr val="073763"/>
                </a:solidFill>
                <a:latin typeface="Cabin"/>
                <a:ea typeface="Cabin"/>
                <a:cs typeface="Cabin"/>
                <a:sym typeface="Cabin"/>
              </a:defRPr>
            </a:lvl3pPr>
            <a:lvl4pPr marL="1828800" marR="0" lvl="3" indent="-336550" algn="l" rtl="0">
              <a:lnSpc>
                <a:spcPct val="100000"/>
              </a:lnSpc>
              <a:spcBef>
                <a:spcPts val="1000"/>
              </a:spcBef>
              <a:spcAft>
                <a:spcPts val="0"/>
              </a:spcAft>
              <a:buClr>
                <a:srgbClr val="073763"/>
              </a:buClr>
              <a:buSzPts val="1700"/>
              <a:buFont typeface="Arial"/>
              <a:buChar char="•"/>
              <a:defRPr sz="1700" b="0" i="0" u="none" strike="noStrike" cap="none">
                <a:solidFill>
                  <a:srgbClr val="073763"/>
                </a:solidFill>
                <a:latin typeface="Cabin"/>
                <a:ea typeface="Cabin"/>
                <a:cs typeface="Cabin"/>
                <a:sym typeface="Cabin"/>
              </a:defRPr>
            </a:lvl4pPr>
            <a:lvl5pPr marL="2286000" marR="0" lvl="4" indent="-336550" algn="l" rtl="0">
              <a:lnSpc>
                <a:spcPct val="100000"/>
              </a:lnSpc>
              <a:spcBef>
                <a:spcPts val="1000"/>
              </a:spcBef>
              <a:spcAft>
                <a:spcPts val="0"/>
              </a:spcAft>
              <a:buClr>
                <a:srgbClr val="073763"/>
              </a:buClr>
              <a:buSzPts val="1700"/>
              <a:buFont typeface="Arial"/>
              <a:buChar char="•"/>
              <a:defRPr sz="1700" b="0" i="0" u="none" strike="noStrike" cap="none">
                <a:solidFill>
                  <a:srgbClr val="073763"/>
                </a:solidFill>
                <a:latin typeface="Cabin"/>
                <a:ea typeface="Cabin"/>
                <a:cs typeface="Cabin"/>
                <a:sym typeface="Cabin"/>
              </a:defRPr>
            </a:lvl5pPr>
            <a:lvl6pPr marL="2743200" marR="0" lvl="5" indent="-342900" algn="l" rtl="0">
              <a:lnSpc>
                <a:spcPct val="90000"/>
              </a:lnSpc>
              <a:spcBef>
                <a:spcPts val="1000"/>
              </a:spcBef>
              <a:spcAft>
                <a:spcPts val="0"/>
              </a:spcAft>
              <a:buClr>
                <a:srgbClr val="073763"/>
              </a:buClr>
              <a:buSzPts val="1800"/>
              <a:buFont typeface="Arial"/>
              <a:buChar char="•"/>
              <a:defRPr sz="1800" b="0" i="0" u="none" strike="noStrike" cap="none">
                <a:solidFill>
                  <a:srgbClr val="073763"/>
                </a:solidFill>
                <a:latin typeface="Calibri"/>
                <a:ea typeface="Calibri"/>
                <a:cs typeface="Calibri"/>
                <a:sym typeface="Calibri"/>
              </a:defRPr>
            </a:lvl6pPr>
            <a:lvl7pPr marL="3200400" marR="0" lvl="6" indent="-342900" algn="l" rtl="0">
              <a:lnSpc>
                <a:spcPct val="90000"/>
              </a:lnSpc>
              <a:spcBef>
                <a:spcPts val="1600"/>
              </a:spcBef>
              <a:spcAft>
                <a:spcPts val="0"/>
              </a:spcAft>
              <a:buClr>
                <a:srgbClr val="073763"/>
              </a:buClr>
              <a:buSzPts val="1800"/>
              <a:buFont typeface="Arial"/>
              <a:buChar char="•"/>
              <a:defRPr sz="1800" b="0" i="0" u="none" strike="noStrike" cap="none">
                <a:solidFill>
                  <a:srgbClr val="073763"/>
                </a:solidFill>
                <a:latin typeface="Calibri"/>
                <a:ea typeface="Calibri"/>
                <a:cs typeface="Calibri"/>
                <a:sym typeface="Calibri"/>
              </a:defRPr>
            </a:lvl7pPr>
            <a:lvl8pPr marL="3657600" marR="0" lvl="7" indent="-342900" algn="l" rtl="0">
              <a:lnSpc>
                <a:spcPct val="90000"/>
              </a:lnSpc>
              <a:spcBef>
                <a:spcPts val="1600"/>
              </a:spcBef>
              <a:spcAft>
                <a:spcPts val="0"/>
              </a:spcAft>
              <a:buClr>
                <a:srgbClr val="073763"/>
              </a:buClr>
              <a:buSzPts val="1800"/>
              <a:buFont typeface="Arial"/>
              <a:buChar char="•"/>
              <a:defRPr sz="1800" b="0" i="0" u="none" strike="noStrike" cap="none">
                <a:solidFill>
                  <a:srgbClr val="073763"/>
                </a:solidFill>
                <a:latin typeface="Calibri"/>
                <a:ea typeface="Calibri"/>
                <a:cs typeface="Calibri"/>
                <a:sym typeface="Calibri"/>
              </a:defRPr>
            </a:lvl8pPr>
            <a:lvl9pPr marL="4114800" marR="0" lvl="8" indent="-342900" algn="l" rtl="0">
              <a:lnSpc>
                <a:spcPct val="90000"/>
              </a:lnSpc>
              <a:spcBef>
                <a:spcPts val="1600"/>
              </a:spcBef>
              <a:spcAft>
                <a:spcPts val="1600"/>
              </a:spcAft>
              <a:buClr>
                <a:srgbClr val="073763"/>
              </a:buClr>
              <a:buSzPts val="1800"/>
              <a:buFont typeface="Arial"/>
              <a:buChar char="•"/>
              <a:defRPr sz="1800" b="0" i="0" u="none" strike="noStrike" cap="none">
                <a:solidFill>
                  <a:srgbClr val="073763"/>
                </a:solidFill>
                <a:latin typeface="Calibri"/>
                <a:ea typeface="Calibri"/>
                <a:cs typeface="Calibri"/>
                <a:sym typeface="Calibri"/>
              </a:defRPr>
            </a:lvl9pPr>
          </a:lstStyle>
          <a:p>
            <a:pPr marL="609585" indent="-474121" defTabSz="1219170">
              <a:lnSpc>
                <a:spcPct val="150000"/>
              </a:lnSpc>
              <a:spcBef>
                <a:spcPts val="0"/>
              </a:spcBef>
              <a:spcAft>
                <a:spcPts val="267"/>
              </a:spcAft>
              <a:buSzPts val="2000"/>
            </a:pPr>
            <a:r>
              <a:rPr lang="en" sz="2667" kern="0">
                <a:latin typeface="Gill Sans MT"/>
              </a:rPr>
              <a:t>Instructional Coaching </a:t>
            </a:r>
            <a:endParaRPr lang="en" sz="2667" kern="0"/>
          </a:p>
          <a:p>
            <a:pPr marL="609585" indent="-474121" defTabSz="1219170">
              <a:lnSpc>
                <a:spcPct val="150000"/>
              </a:lnSpc>
              <a:spcBef>
                <a:spcPts val="0"/>
              </a:spcBef>
              <a:spcAft>
                <a:spcPts val="267"/>
              </a:spcAft>
              <a:buSzPts val="2000"/>
            </a:pPr>
            <a:r>
              <a:rPr lang="en" sz="2667" kern="0">
                <a:latin typeface="Gill Sans MT"/>
              </a:rPr>
              <a:t>Multilingual Learning Services</a:t>
            </a:r>
            <a:endParaRPr lang="en" sz="2667" kern="0"/>
          </a:p>
          <a:p>
            <a:pPr marL="609585" indent="-474121" defTabSz="1219170">
              <a:lnSpc>
                <a:spcPct val="150000"/>
              </a:lnSpc>
              <a:spcBef>
                <a:spcPts val="0"/>
              </a:spcBef>
              <a:buSzPts val="2000"/>
            </a:pPr>
            <a:r>
              <a:rPr lang="en" sz="2667" kern="0" err="1">
                <a:latin typeface="Gill Sans MT"/>
              </a:rPr>
              <a:t>MnMTSS</a:t>
            </a:r>
            <a:r>
              <a:rPr lang="en" sz="2667" kern="0">
                <a:latin typeface="Gill Sans MT"/>
              </a:rPr>
              <a:t> Coordinator to support SWWC's ELCs and ALCs</a:t>
            </a:r>
            <a:endParaRPr lang="en" sz="2667" kern="0"/>
          </a:p>
          <a:p>
            <a:pPr marL="609585" indent="-474121" defTabSz="1219170">
              <a:lnSpc>
                <a:spcPct val="150000"/>
              </a:lnSpc>
              <a:spcBef>
                <a:spcPts val="0"/>
              </a:spcBef>
              <a:buSzPts val="2000"/>
            </a:pPr>
            <a:r>
              <a:rPr lang="en" sz="2667" kern="0">
                <a:latin typeface="Gill Sans MT"/>
              </a:rPr>
              <a:t>Work-Based Learning Coordinator supporting the ALCs</a:t>
            </a:r>
          </a:p>
          <a:p>
            <a:pPr marL="609585" indent="-474121" defTabSz="1219170">
              <a:lnSpc>
                <a:spcPct val="150000"/>
              </a:lnSpc>
              <a:spcBef>
                <a:spcPts val="0"/>
              </a:spcBef>
              <a:buSzPts val="2000"/>
            </a:pPr>
            <a:r>
              <a:rPr lang="en" sz="2667" kern="0">
                <a:latin typeface="Gill Sans MT"/>
              </a:rPr>
              <a:t>ALC will have support from Stronger Connections grant work</a:t>
            </a:r>
            <a:endParaRPr lang="en" sz="2667" kern="0"/>
          </a:p>
        </p:txBody>
      </p:sp>
    </p:spTree>
    <p:extLst>
      <p:ext uri="{BB962C8B-B14F-4D97-AF65-F5344CB8AC3E}">
        <p14:creationId xmlns:p14="http://schemas.microsoft.com/office/powerpoint/2010/main" val="1359443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79C6-3C4F-1911-36FD-22EA28FEA5C7}"/>
              </a:ext>
            </a:extLst>
          </p:cNvPr>
          <p:cNvSpPr>
            <a:spLocks noGrp="1"/>
          </p:cNvSpPr>
          <p:nvPr>
            <p:ph type="title"/>
          </p:nvPr>
        </p:nvSpPr>
        <p:spPr>
          <a:xfrm>
            <a:off x="1043819" y="153988"/>
            <a:ext cx="10515600" cy="914400"/>
          </a:xfrm>
        </p:spPr>
        <p:txBody>
          <a:bodyPr/>
          <a:lstStyle/>
          <a:p>
            <a:r>
              <a:rPr lang="en-US" sz="3600" dirty="0">
                <a:latin typeface="Gill Sans MT"/>
              </a:rPr>
              <a:t>COMPASS</a:t>
            </a:r>
            <a:endParaRPr lang="en-US" sz="3600" dirty="0"/>
          </a:p>
        </p:txBody>
      </p:sp>
      <p:sp>
        <p:nvSpPr>
          <p:cNvPr id="3" name="Text Placeholder 2">
            <a:extLst>
              <a:ext uri="{FF2B5EF4-FFF2-40B4-BE49-F238E27FC236}">
                <a16:creationId xmlns:a16="http://schemas.microsoft.com/office/drawing/2014/main" id="{56BC83D7-ADD7-CE0A-BF18-03F94A41B297}"/>
              </a:ext>
            </a:extLst>
          </p:cNvPr>
          <p:cNvSpPr>
            <a:spLocks noGrp="1"/>
          </p:cNvSpPr>
          <p:nvPr>
            <p:ph type="body" idx="1"/>
          </p:nvPr>
        </p:nvSpPr>
        <p:spPr>
          <a:xfrm>
            <a:off x="293915" y="1797183"/>
            <a:ext cx="11265504" cy="4351200"/>
          </a:xfrm>
        </p:spPr>
        <p:txBody>
          <a:bodyPr/>
          <a:lstStyle/>
          <a:p>
            <a:pPr marL="93131" indent="0">
              <a:buNone/>
            </a:pPr>
            <a:r>
              <a:rPr lang="en-US" dirty="0">
                <a:latin typeface="Gill Sans MT"/>
              </a:rPr>
              <a:t>2024-25: COMPASS Regional Network</a:t>
            </a:r>
          </a:p>
          <a:p>
            <a:r>
              <a:rPr lang="en-US" dirty="0">
                <a:latin typeface="Gill Sans MT"/>
              </a:rPr>
              <a:t>In collaboration with MDE and MSC</a:t>
            </a:r>
          </a:p>
          <a:p>
            <a:r>
              <a:rPr lang="en-US" dirty="0">
                <a:latin typeface="Gill Sans MT"/>
              </a:rPr>
              <a:t>SWWC Regional Team consists of: Regional </a:t>
            </a:r>
            <a:r>
              <a:rPr lang="en-US" dirty="0" err="1">
                <a:latin typeface="Gill Sans MT"/>
              </a:rPr>
              <a:t>MnMTSS</a:t>
            </a:r>
            <a:r>
              <a:rPr lang="en-US" dirty="0">
                <a:latin typeface="Gill Sans MT"/>
              </a:rPr>
              <a:t> Lead, Culturally Responsive Instructional Leadership Lead, Regional Literacy Lead, Literacy Network Coaches, Regional Math Lead, Equitable Access Specialist – Special Education focus, Statewide Advocate Lead, and School Advocates </a:t>
            </a:r>
            <a:endParaRPr lang="en-US" dirty="0"/>
          </a:p>
        </p:txBody>
      </p:sp>
      <p:pic>
        <p:nvPicPr>
          <p:cNvPr id="4" name="Picture 3" descr="A close-up of a compass&#10;&#10;Description automatically generated">
            <a:extLst>
              <a:ext uri="{FF2B5EF4-FFF2-40B4-BE49-F238E27FC236}">
                <a16:creationId xmlns:a16="http://schemas.microsoft.com/office/drawing/2014/main" id="{B4D3A7D2-A827-F93C-C7E4-48A5F1295F2D}"/>
              </a:ext>
            </a:extLst>
          </p:cNvPr>
          <p:cNvPicPr>
            <a:picLocks noChangeAspect="1"/>
          </p:cNvPicPr>
          <p:nvPr/>
        </p:nvPicPr>
        <p:blipFill>
          <a:blip r:embed="rId3"/>
          <a:stretch>
            <a:fillRect/>
          </a:stretch>
        </p:blipFill>
        <p:spPr>
          <a:xfrm>
            <a:off x="9580569" y="1589601"/>
            <a:ext cx="1856621" cy="1520372"/>
          </a:xfrm>
          <a:prstGeom prst="rect">
            <a:avLst/>
          </a:prstGeom>
        </p:spPr>
      </p:pic>
    </p:spTree>
    <p:extLst>
      <p:ext uri="{BB962C8B-B14F-4D97-AF65-F5344CB8AC3E}">
        <p14:creationId xmlns:p14="http://schemas.microsoft.com/office/powerpoint/2010/main" val="2924045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A131C-7F46-CEC6-0C8F-876A0CE2A093}"/>
              </a:ext>
            </a:extLst>
          </p:cNvPr>
          <p:cNvSpPr>
            <a:spLocks noGrp="1"/>
          </p:cNvSpPr>
          <p:nvPr>
            <p:ph type="title"/>
          </p:nvPr>
        </p:nvSpPr>
        <p:spPr>
          <a:xfrm>
            <a:off x="1313310" y="186520"/>
            <a:ext cx="10515600" cy="914400"/>
          </a:xfrm>
        </p:spPr>
        <p:txBody>
          <a:bodyPr/>
          <a:lstStyle/>
          <a:p>
            <a:r>
              <a:rPr lang="en-US" sz="3600">
                <a:latin typeface="Gill Sans MT"/>
              </a:rPr>
              <a:t>Alternative Learning Centers</a:t>
            </a:r>
            <a:endParaRPr lang="en-US" sz="3600"/>
          </a:p>
        </p:txBody>
      </p:sp>
      <p:sp>
        <p:nvSpPr>
          <p:cNvPr id="3" name="Text Placeholder 2">
            <a:extLst>
              <a:ext uri="{FF2B5EF4-FFF2-40B4-BE49-F238E27FC236}">
                <a16:creationId xmlns:a16="http://schemas.microsoft.com/office/drawing/2014/main" id="{FD3BBCE3-2A9D-06D6-E8DD-677079ACB3AE}"/>
              </a:ext>
            </a:extLst>
          </p:cNvPr>
          <p:cNvSpPr>
            <a:spLocks noGrp="1"/>
          </p:cNvSpPr>
          <p:nvPr>
            <p:ph type="body" idx="1"/>
          </p:nvPr>
        </p:nvSpPr>
        <p:spPr>
          <a:xfrm>
            <a:off x="584200" y="1716768"/>
            <a:ext cx="11096171" cy="4351200"/>
          </a:xfrm>
        </p:spPr>
        <p:txBody>
          <a:bodyPr/>
          <a:lstStyle/>
          <a:p>
            <a:pPr marL="93131" indent="0">
              <a:buNone/>
            </a:pPr>
            <a:r>
              <a:rPr lang="en-US" sz="2800" b="1">
                <a:solidFill>
                  <a:srgbClr val="002060"/>
                </a:solidFill>
                <a:cs typeface="Arial"/>
              </a:rPr>
              <a:t>2024 Graduation = 71 students</a:t>
            </a:r>
          </a:p>
          <a:p>
            <a:r>
              <a:rPr lang="en-US" sz="2800">
                <a:solidFill>
                  <a:srgbClr val="002060"/>
                </a:solidFill>
                <a:cs typeface="Arial"/>
              </a:rPr>
              <a:t>ALC – Glencoe: 13 students from two different districts</a:t>
            </a:r>
            <a:endParaRPr lang="en-US">
              <a:solidFill>
                <a:srgbClr val="002060"/>
              </a:solidFill>
            </a:endParaRPr>
          </a:p>
          <a:p>
            <a:r>
              <a:rPr lang="en-US" sz="2800">
                <a:solidFill>
                  <a:srgbClr val="002060"/>
                </a:solidFill>
                <a:cs typeface="Arial"/>
              </a:rPr>
              <a:t>ALC – Pipestone: 29 students from four different districts</a:t>
            </a:r>
            <a:endParaRPr lang="en-US">
              <a:solidFill>
                <a:srgbClr val="002060"/>
              </a:solidFill>
            </a:endParaRPr>
          </a:p>
          <a:p>
            <a:r>
              <a:rPr lang="en-US" sz="2800">
                <a:solidFill>
                  <a:srgbClr val="002060"/>
                </a:solidFill>
                <a:cs typeface="Arial"/>
              </a:rPr>
              <a:t>ALC – Windom: 29 students from 14 different districts </a:t>
            </a:r>
            <a:endParaRPr lang="en-US">
              <a:solidFill>
                <a:srgbClr val="002060"/>
              </a:solidFill>
            </a:endParaRPr>
          </a:p>
          <a:p>
            <a:pPr marL="93131" indent="0">
              <a:buNone/>
            </a:pPr>
            <a:endParaRPr lang="en-US" sz="2800">
              <a:solidFill>
                <a:srgbClr val="002060"/>
              </a:solidFill>
              <a:cs typeface="Arial"/>
            </a:endParaRPr>
          </a:p>
          <a:p>
            <a:pPr marL="93131" indent="0">
              <a:buNone/>
            </a:pPr>
            <a:r>
              <a:rPr lang="en-US" sz="2800">
                <a:solidFill>
                  <a:srgbClr val="002060"/>
                </a:solidFill>
                <a:cs typeface="Arial"/>
              </a:rPr>
              <a:t>Several of our graduates have been accepted to 2-year or 4-year college programs! </a:t>
            </a:r>
            <a:endParaRPr lang="en-US">
              <a:solidFill>
                <a:srgbClr val="002060"/>
              </a:solidFill>
            </a:endParaRPr>
          </a:p>
          <a:p>
            <a:endParaRPr lang="en-US">
              <a:solidFill>
                <a:srgbClr val="002060"/>
              </a:solidFill>
            </a:endParaRPr>
          </a:p>
        </p:txBody>
      </p:sp>
    </p:spTree>
    <p:extLst>
      <p:ext uri="{BB962C8B-B14F-4D97-AF65-F5344CB8AC3E}">
        <p14:creationId xmlns:p14="http://schemas.microsoft.com/office/powerpoint/2010/main" val="756983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CF9B6-E1DA-3784-8F28-CC2C81FF05CC}"/>
              </a:ext>
            </a:extLst>
          </p:cNvPr>
          <p:cNvSpPr>
            <a:spLocks noGrp="1"/>
          </p:cNvSpPr>
          <p:nvPr>
            <p:ph type="title"/>
          </p:nvPr>
        </p:nvSpPr>
        <p:spPr>
          <a:xfrm>
            <a:off x="1242461" y="200526"/>
            <a:ext cx="10515600" cy="914400"/>
          </a:xfrm>
        </p:spPr>
        <p:txBody>
          <a:bodyPr/>
          <a:lstStyle/>
          <a:p>
            <a:r>
              <a:rPr lang="en-US" sz="3600">
                <a:latin typeface="Gill Sans MT"/>
              </a:rPr>
              <a:t>STARRS Online Academy</a:t>
            </a:r>
            <a:endParaRPr lang="en-US" sz="3600"/>
          </a:p>
        </p:txBody>
      </p:sp>
      <p:sp>
        <p:nvSpPr>
          <p:cNvPr id="3" name="Text Placeholder 2">
            <a:extLst>
              <a:ext uri="{FF2B5EF4-FFF2-40B4-BE49-F238E27FC236}">
                <a16:creationId xmlns:a16="http://schemas.microsoft.com/office/drawing/2014/main" id="{548E7697-77F1-F638-50DA-A9204E9D0A5D}"/>
              </a:ext>
            </a:extLst>
          </p:cNvPr>
          <p:cNvSpPr>
            <a:spLocks noGrp="1"/>
          </p:cNvSpPr>
          <p:nvPr>
            <p:ph type="body" idx="1"/>
          </p:nvPr>
        </p:nvSpPr>
        <p:spPr>
          <a:xfrm>
            <a:off x="428767" y="1711893"/>
            <a:ext cx="5670644" cy="4351200"/>
          </a:xfrm>
        </p:spPr>
        <p:txBody>
          <a:bodyPr/>
          <a:lstStyle/>
          <a:p>
            <a:pPr marL="93131" indent="0" algn="ctr">
              <a:buNone/>
            </a:pPr>
            <a:r>
              <a:rPr lang="en-US" b="1">
                <a:latin typeface="Gill Sans MT"/>
              </a:rPr>
              <a:t>2023-24</a:t>
            </a:r>
            <a:endParaRPr lang="en-US" b="1"/>
          </a:p>
          <a:p>
            <a:pPr marL="93131" indent="0">
              <a:buNone/>
            </a:pPr>
            <a:r>
              <a:rPr lang="en-US" sz="2667">
                <a:latin typeface="Gill Sans MT"/>
              </a:rPr>
              <a:t>Helped over 200 K-12 students across the state achieve their potential through individualized educational opportunities. </a:t>
            </a:r>
            <a:endParaRPr lang="en-US" sz="2667"/>
          </a:p>
          <a:p>
            <a:endParaRPr lang="en-US"/>
          </a:p>
        </p:txBody>
      </p:sp>
      <p:pic>
        <p:nvPicPr>
          <p:cNvPr id="4" name="Picture 3" descr="A black background with blue and green text&#10;&#10;Description automatically generated">
            <a:extLst>
              <a:ext uri="{FF2B5EF4-FFF2-40B4-BE49-F238E27FC236}">
                <a16:creationId xmlns:a16="http://schemas.microsoft.com/office/drawing/2014/main" id="{AAA8FE7F-A580-90FB-FCDE-862C749286EC}"/>
              </a:ext>
            </a:extLst>
          </p:cNvPr>
          <p:cNvPicPr>
            <a:picLocks noChangeAspect="1"/>
          </p:cNvPicPr>
          <p:nvPr/>
        </p:nvPicPr>
        <p:blipFill>
          <a:blip r:embed="rId2"/>
          <a:stretch>
            <a:fillRect/>
          </a:stretch>
        </p:blipFill>
        <p:spPr>
          <a:xfrm>
            <a:off x="8227180" y="1709056"/>
            <a:ext cx="3430211" cy="1807029"/>
          </a:xfrm>
          <a:prstGeom prst="rect">
            <a:avLst/>
          </a:prstGeom>
        </p:spPr>
      </p:pic>
    </p:spTree>
    <p:extLst>
      <p:ext uri="{BB962C8B-B14F-4D97-AF65-F5344CB8AC3E}">
        <p14:creationId xmlns:p14="http://schemas.microsoft.com/office/powerpoint/2010/main" val="400544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DD973-C1F1-B00B-ACBE-C613EC5A4D1E}"/>
              </a:ext>
            </a:extLst>
          </p:cNvPr>
          <p:cNvSpPr>
            <a:spLocks noGrp="1"/>
          </p:cNvSpPr>
          <p:nvPr>
            <p:ph type="title"/>
          </p:nvPr>
        </p:nvSpPr>
        <p:spPr/>
        <p:txBody>
          <a:bodyPr/>
          <a:lstStyle/>
          <a:p>
            <a:r>
              <a:rPr lang="en-US" dirty="0"/>
              <a:t>Who We Are</a:t>
            </a:r>
          </a:p>
        </p:txBody>
      </p:sp>
      <p:sp>
        <p:nvSpPr>
          <p:cNvPr id="3" name="Content Placeholder 2">
            <a:extLst>
              <a:ext uri="{FF2B5EF4-FFF2-40B4-BE49-F238E27FC236}">
                <a16:creationId xmlns:a16="http://schemas.microsoft.com/office/drawing/2014/main" id="{89D418CD-045A-412B-8EB0-656E571CD934}"/>
              </a:ext>
            </a:extLst>
          </p:cNvPr>
          <p:cNvSpPr>
            <a:spLocks noGrp="1"/>
          </p:cNvSpPr>
          <p:nvPr>
            <p:ph idx="1"/>
          </p:nvPr>
        </p:nvSpPr>
        <p:spPr>
          <a:xfrm>
            <a:off x="838200" y="1666599"/>
            <a:ext cx="10515600" cy="4351338"/>
          </a:xfrm>
        </p:spPr>
        <p:txBody>
          <a:bodyPr>
            <a:normAutofit/>
          </a:bodyPr>
          <a:lstStyle/>
          <a:p>
            <a:pPr marL="0" indent="0">
              <a:buNone/>
            </a:pPr>
            <a:r>
              <a:rPr lang="en-US" sz="3600" b="1" dirty="0"/>
              <a:t>Mission: </a:t>
            </a:r>
            <a:r>
              <a:rPr lang="en-US" sz="3600" dirty="0"/>
              <a:t>To be a collaborative partner providing exceptional services, innovation solutions and proactive support.</a:t>
            </a:r>
          </a:p>
          <a:p>
            <a:pPr marL="0" indent="0">
              <a:buNone/>
            </a:pPr>
            <a:endParaRPr lang="en-US" sz="3600" dirty="0"/>
          </a:p>
          <a:p>
            <a:pPr marL="0" indent="0">
              <a:buNone/>
            </a:pPr>
            <a:r>
              <a:rPr lang="en-US" sz="3600" b="1" dirty="0"/>
              <a:t>Vision: </a:t>
            </a:r>
            <a:r>
              <a:rPr lang="en-US" sz="3600" dirty="0"/>
              <a:t>To create a future where children, families, schools and communities learn, succeed and thrive. </a:t>
            </a:r>
          </a:p>
        </p:txBody>
      </p:sp>
    </p:spTree>
    <p:extLst>
      <p:ext uri="{BB962C8B-B14F-4D97-AF65-F5344CB8AC3E}">
        <p14:creationId xmlns:p14="http://schemas.microsoft.com/office/powerpoint/2010/main" val="631240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EA7E5-7413-6C3C-5C3C-88152CD4DA9B}"/>
              </a:ext>
            </a:extLst>
          </p:cNvPr>
          <p:cNvSpPr>
            <a:spLocks noGrp="1"/>
          </p:cNvSpPr>
          <p:nvPr>
            <p:ph type="title"/>
          </p:nvPr>
        </p:nvSpPr>
        <p:spPr>
          <a:xfrm>
            <a:off x="1279600" y="156466"/>
            <a:ext cx="10515600" cy="914400"/>
          </a:xfrm>
        </p:spPr>
        <p:txBody>
          <a:bodyPr/>
          <a:lstStyle/>
          <a:p>
            <a:r>
              <a:rPr lang="en-US" sz="3600">
                <a:latin typeface="Gill Sans MT"/>
              </a:rPr>
              <a:t>Career &amp; Technical Education</a:t>
            </a:r>
            <a:endParaRPr lang="en-US" sz="3600"/>
          </a:p>
        </p:txBody>
      </p:sp>
      <p:sp>
        <p:nvSpPr>
          <p:cNvPr id="3" name="Text Placeholder 2">
            <a:extLst>
              <a:ext uri="{FF2B5EF4-FFF2-40B4-BE49-F238E27FC236}">
                <a16:creationId xmlns:a16="http://schemas.microsoft.com/office/drawing/2014/main" id="{2BE3CD8B-4AD3-C96A-403F-6A406BBAF63D}"/>
              </a:ext>
            </a:extLst>
          </p:cNvPr>
          <p:cNvSpPr>
            <a:spLocks noGrp="1"/>
          </p:cNvSpPr>
          <p:nvPr>
            <p:ph type="body" idx="1"/>
          </p:nvPr>
        </p:nvSpPr>
        <p:spPr>
          <a:xfrm>
            <a:off x="269545" y="1796400"/>
            <a:ext cx="11313900" cy="4351200"/>
          </a:xfrm>
        </p:spPr>
        <p:txBody>
          <a:bodyPr/>
          <a:lstStyle/>
          <a:p>
            <a:r>
              <a:rPr lang="en-US" sz="2667" dirty="0">
                <a:latin typeface="Gill Sans MT"/>
              </a:rPr>
              <a:t>Minnesota West Consortium = $665,000+ in funding</a:t>
            </a:r>
          </a:p>
          <a:p>
            <a:r>
              <a:rPr lang="en-US" sz="2667" dirty="0">
                <a:latin typeface="Gill Sans MT"/>
              </a:rPr>
              <a:t>CTE Student Events: Career Expo, Culinary Skills Challenge, Major Madness and Photography Competition</a:t>
            </a:r>
          </a:p>
          <a:p>
            <a:r>
              <a:rPr lang="en-US" sz="2667" dirty="0">
                <a:latin typeface="Gill Sans MT"/>
              </a:rPr>
              <a:t>LYFT Career Pathways continues to fund projects throughout the region.</a:t>
            </a:r>
            <a:endParaRPr lang="en-US" sz="2667" dirty="0"/>
          </a:p>
        </p:txBody>
      </p:sp>
    </p:spTree>
    <p:extLst>
      <p:ext uri="{BB962C8B-B14F-4D97-AF65-F5344CB8AC3E}">
        <p14:creationId xmlns:p14="http://schemas.microsoft.com/office/powerpoint/2010/main" val="1445782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5F252-760D-4EEB-AE9D-16D06B1A1C2F}"/>
              </a:ext>
            </a:extLst>
          </p:cNvPr>
          <p:cNvSpPr>
            <a:spLocks noGrp="1"/>
          </p:cNvSpPr>
          <p:nvPr>
            <p:ph type="title"/>
          </p:nvPr>
        </p:nvSpPr>
        <p:spPr>
          <a:xfrm>
            <a:off x="1232835" y="161248"/>
            <a:ext cx="10515600" cy="914400"/>
          </a:xfrm>
        </p:spPr>
        <p:txBody>
          <a:bodyPr/>
          <a:lstStyle/>
          <a:p>
            <a:r>
              <a:rPr lang="en-US" sz="3600">
                <a:latin typeface="Gill Sans MT"/>
              </a:rPr>
              <a:t>LYFT Career Pathways</a:t>
            </a:r>
            <a:endParaRPr lang="en-US" sz="3600"/>
          </a:p>
        </p:txBody>
      </p:sp>
      <p:pic>
        <p:nvPicPr>
          <p:cNvPr id="4" name="Picture 3" descr="A map of a large group of projects&#10;&#10;Description automatically generated">
            <a:extLst>
              <a:ext uri="{FF2B5EF4-FFF2-40B4-BE49-F238E27FC236}">
                <a16:creationId xmlns:a16="http://schemas.microsoft.com/office/drawing/2014/main" id="{8038D2B3-7403-ED58-3B28-00B7476559B6}"/>
              </a:ext>
            </a:extLst>
          </p:cNvPr>
          <p:cNvPicPr>
            <a:picLocks noChangeAspect="1"/>
          </p:cNvPicPr>
          <p:nvPr/>
        </p:nvPicPr>
        <p:blipFill>
          <a:blip r:embed="rId2"/>
          <a:stretch>
            <a:fillRect/>
          </a:stretch>
        </p:blipFill>
        <p:spPr>
          <a:xfrm>
            <a:off x="186915" y="1352313"/>
            <a:ext cx="8021877" cy="5344439"/>
          </a:xfrm>
          <a:prstGeom prst="rect">
            <a:avLst/>
          </a:prstGeom>
        </p:spPr>
      </p:pic>
    </p:spTree>
    <p:extLst>
      <p:ext uri="{BB962C8B-B14F-4D97-AF65-F5344CB8AC3E}">
        <p14:creationId xmlns:p14="http://schemas.microsoft.com/office/powerpoint/2010/main" val="4232731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1"/>
          <p:cNvSpPr txBox="1">
            <a:spLocks noGrp="1"/>
          </p:cNvSpPr>
          <p:nvPr>
            <p:ph type="title"/>
          </p:nvPr>
        </p:nvSpPr>
        <p:spPr>
          <a:xfrm>
            <a:off x="1342270" y="167569"/>
            <a:ext cx="10515600" cy="914400"/>
          </a:xfrm>
          <a:prstGeom prst="rect">
            <a:avLst/>
          </a:prstGeom>
        </p:spPr>
        <p:txBody>
          <a:bodyPr spcFirstLastPara="1" wrap="square" lIns="121900" tIns="121900" rIns="121900" bIns="121900" anchor="ctr" anchorCtr="0">
            <a:noAutofit/>
          </a:bodyPr>
          <a:lstStyle/>
          <a:p>
            <a:r>
              <a:rPr lang="en" sz="3600" b="1">
                <a:ea typeface="Cabin"/>
                <a:cs typeface="Cabin"/>
                <a:sym typeface="Cabin"/>
              </a:rPr>
              <a:t>Student Enrichment </a:t>
            </a:r>
            <a:endParaRPr sz="3600" b="1">
              <a:ea typeface="Cabin"/>
              <a:cs typeface="Cabin"/>
              <a:sym typeface="Cabin"/>
            </a:endParaRPr>
          </a:p>
        </p:txBody>
      </p:sp>
      <p:pic>
        <p:nvPicPr>
          <p:cNvPr id="296" name="Google Shape;296;p51"/>
          <p:cNvPicPr preferRelativeResize="0"/>
          <p:nvPr/>
        </p:nvPicPr>
        <p:blipFill>
          <a:blip r:embed="rId3">
            <a:alphaModFix/>
          </a:blip>
          <a:stretch>
            <a:fillRect/>
          </a:stretch>
        </p:blipFill>
        <p:spPr>
          <a:xfrm>
            <a:off x="225963" y="2921997"/>
            <a:ext cx="2602947" cy="3701855"/>
          </a:xfrm>
          <a:prstGeom prst="rect">
            <a:avLst/>
          </a:prstGeom>
          <a:noFill/>
          <a:ln w="19050" cap="flat" cmpd="sng">
            <a:solidFill>
              <a:schemeClr val="dk2"/>
            </a:solidFill>
            <a:prstDash val="solid"/>
            <a:round/>
            <a:headEnd type="none" w="sm" len="sm"/>
            <a:tailEnd type="none" w="sm" len="sm"/>
          </a:ln>
        </p:spPr>
      </p:pic>
      <p:sp>
        <p:nvSpPr>
          <p:cNvPr id="297" name="Google Shape;297;p51"/>
          <p:cNvSpPr txBox="1"/>
          <p:nvPr/>
        </p:nvSpPr>
        <p:spPr>
          <a:xfrm>
            <a:off x="82033" y="1483823"/>
            <a:ext cx="9823345" cy="1103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667" b="1" kern="0">
                <a:solidFill>
                  <a:srgbClr val="192E56"/>
                </a:solidFill>
                <a:latin typeface="Gill Sans MT" panose="020B0502020104020203" pitchFamily="34" charset="0"/>
                <a:ea typeface="Cabin"/>
                <a:cs typeface="Cabin"/>
                <a:sym typeface="Cabin"/>
              </a:rPr>
              <a:t>Regional</a:t>
            </a:r>
            <a:r>
              <a:rPr lang="en" sz="2667" kern="0">
                <a:solidFill>
                  <a:srgbClr val="192E56"/>
                </a:solidFill>
                <a:latin typeface="Gill Sans MT" panose="020B0502020104020203" pitchFamily="34" charset="0"/>
                <a:ea typeface="Cabin"/>
                <a:cs typeface="Cabin"/>
                <a:sym typeface="Cabin"/>
              </a:rPr>
              <a:t> events that give K-12 students an opportunity to</a:t>
            </a:r>
            <a:endParaRPr lang="en-US" sz="3200" kern="0">
              <a:solidFill>
                <a:srgbClr val="192E56"/>
              </a:solidFill>
              <a:latin typeface="Gill Sans MT" panose="020B0502020104020203" pitchFamily="34" charset="0"/>
              <a:ea typeface="Cabin"/>
              <a:cs typeface="Cabin"/>
              <a:sym typeface="Cabin"/>
            </a:endParaRPr>
          </a:p>
          <a:p>
            <a:pPr algn="ctr" defTabSz="1219170">
              <a:buClr>
                <a:srgbClr val="000000"/>
              </a:buClr>
            </a:pPr>
            <a:r>
              <a:rPr lang="en" sz="2667" kern="0">
                <a:solidFill>
                  <a:srgbClr val="192E56"/>
                </a:solidFill>
                <a:latin typeface="Gill Sans MT" panose="020B0502020104020203" pitchFamily="34" charset="0"/>
                <a:ea typeface="Cabin"/>
                <a:cs typeface="Cabin"/>
                <a:sym typeface="Cabin"/>
              </a:rPr>
              <a:t>further explore areas of interest in a hands-on learning environment</a:t>
            </a:r>
            <a:r>
              <a:rPr lang="en" sz="3200" kern="0">
                <a:solidFill>
                  <a:srgbClr val="192E56"/>
                </a:solidFill>
                <a:latin typeface="Gill Sans MT" panose="020B0502020104020203" pitchFamily="34" charset="0"/>
                <a:ea typeface="Cabin"/>
                <a:cs typeface="Cabin"/>
                <a:sym typeface="Cabin"/>
              </a:rPr>
              <a:t>.</a:t>
            </a:r>
            <a:endParaRPr lang="en-US" sz="3200" kern="0">
              <a:solidFill>
                <a:srgbClr val="192E56"/>
              </a:solidFill>
              <a:latin typeface="Gill Sans MT" panose="020B0502020104020203" pitchFamily="34" charset="0"/>
              <a:ea typeface="Cabin"/>
              <a:cs typeface="Cabin"/>
              <a:sym typeface="Arial"/>
            </a:endParaRPr>
          </a:p>
        </p:txBody>
      </p:sp>
      <p:sp>
        <p:nvSpPr>
          <p:cNvPr id="298" name="Google Shape;298;p51"/>
          <p:cNvSpPr/>
          <p:nvPr/>
        </p:nvSpPr>
        <p:spPr>
          <a:xfrm>
            <a:off x="4082133" y="6266100"/>
            <a:ext cx="4408800" cy="5308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icture 1" descr="A group of people around a machine&#10;&#10;Description automatically generated">
            <a:extLst>
              <a:ext uri="{FF2B5EF4-FFF2-40B4-BE49-F238E27FC236}">
                <a16:creationId xmlns:a16="http://schemas.microsoft.com/office/drawing/2014/main" id="{4BB44402-5CE2-A1C2-26F8-1E616DDF27CF}"/>
              </a:ext>
            </a:extLst>
          </p:cNvPr>
          <p:cNvPicPr>
            <a:picLocks noChangeAspect="1"/>
          </p:cNvPicPr>
          <p:nvPr/>
        </p:nvPicPr>
        <p:blipFill>
          <a:blip r:embed="rId4"/>
          <a:stretch>
            <a:fillRect/>
          </a:stretch>
        </p:blipFill>
        <p:spPr>
          <a:xfrm>
            <a:off x="2941493" y="2921307"/>
            <a:ext cx="3448905" cy="3699447"/>
          </a:xfrm>
          <a:prstGeom prst="rect">
            <a:avLst/>
          </a:prstGeom>
        </p:spPr>
      </p:pic>
      <p:pic>
        <p:nvPicPr>
          <p:cNvPr id="3" name="Picture 2" descr="A young child painting on a black paper&#10;&#10;Description automatically generated">
            <a:extLst>
              <a:ext uri="{FF2B5EF4-FFF2-40B4-BE49-F238E27FC236}">
                <a16:creationId xmlns:a16="http://schemas.microsoft.com/office/drawing/2014/main" id="{4AA332D9-23BA-48B9-0BDF-95FDA45A4CE5}"/>
              </a:ext>
            </a:extLst>
          </p:cNvPr>
          <p:cNvPicPr>
            <a:picLocks noChangeAspect="1"/>
          </p:cNvPicPr>
          <p:nvPr/>
        </p:nvPicPr>
        <p:blipFill>
          <a:blip r:embed="rId5"/>
          <a:stretch>
            <a:fillRect/>
          </a:stretch>
        </p:blipFill>
        <p:spPr>
          <a:xfrm rot="16200000">
            <a:off x="5968904" y="3458571"/>
            <a:ext cx="3716741" cy="2676668"/>
          </a:xfrm>
          <a:prstGeom prst="rect">
            <a:avLst/>
          </a:prstGeom>
        </p:spPr>
      </p:pic>
      <p:pic>
        <p:nvPicPr>
          <p:cNvPr id="4" name="Picture 3" descr="A child wearing sunglasses and holding a bottle&#10;&#10;Description automatically generated">
            <a:extLst>
              <a:ext uri="{FF2B5EF4-FFF2-40B4-BE49-F238E27FC236}">
                <a16:creationId xmlns:a16="http://schemas.microsoft.com/office/drawing/2014/main" id="{DF5AF2CB-B578-6ECF-5FB6-13359FBE9299}"/>
              </a:ext>
            </a:extLst>
          </p:cNvPr>
          <p:cNvPicPr>
            <a:picLocks noChangeAspect="1"/>
          </p:cNvPicPr>
          <p:nvPr/>
        </p:nvPicPr>
        <p:blipFill>
          <a:blip r:embed="rId6"/>
          <a:stretch>
            <a:fillRect/>
          </a:stretch>
        </p:blipFill>
        <p:spPr>
          <a:xfrm rot="16200000">
            <a:off x="8834933" y="3413078"/>
            <a:ext cx="3728115" cy="2779025"/>
          </a:xfrm>
          <a:prstGeom prst="rect">
            <a:avLst/>
          </a:prstGeom>
        </p:spPr>
      </p:pic>
      <p:pic>
        <p:nvPicPr>
          <p:cNvPr id="5" name="Picture 4" descr="A close up of a logo&#10;&#10;Description automatically generated">
            <a:extLst>
              <a:ext uri="{FF2B5EF4-FFF2-40B4-BE49-F238E27FC236}">
                <a16:creationId xmlns:a16="http://schemas.microsoft.com/office/drawing/2014/main" id="{958DC9CC-2FC0-1956-AC37-8F9D6338895F}"/>
              </a:ext>
            </a:extLst>
          </p:cNvPr>
          <p:cNvPicPr>
            <a:picLocks noChangeAspect="1"/>
          </p:cNvPicPr>
          <p:nvPr/>
        </p:nvPicPr>
        <p:blipFill>
          <a:blip r:embed="rId7"/>
          <a:stretch>
            <a:fillRect/>
          </a:stretch>
        </p:blipFill>
        <p:spPr>
          <a:xfrm>
            <a:off x="9901463" y="1354969"/>
            <a:ext cx="1956407" cy="136615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44B8BC-39C7-B648-741C-191A50BC645C}"/>
              </a:ext>
            </a:extLst>
          </p:cNvPr>
          <p:cNvSpPr>
            <a:spLocks noGrp="1"/>
          </p:cNvSpPr>
          <p:nvPr>
            <p:ph type="body" idx="1"/>
          </p:nvPr>
        </p:nvSpPr>
        <p:spPr>
          <a:xfrm>
            <a:off x="288679" y="1717669"/>
            <a:ext cx="7194645" cy="4351200"/>
          </a:xfrm>
        </p:spPr>
        <p:txBody>
          <a:bodyPr/>
          <a:lstStyle/>
          <a:p>
            <a:pPr marL="93131" indent="0">
              <a:spcBef>
                <a:spcPts val="0"/>
              </a:spcBef>
              <a:buNone/>
            </a:pPr>
            <a:r>
              <a:rPr lang="en-US" sz="2400">
                <a:solidFill>
                  <a:srgbClr val="002060"/>
                </a:solidFill>
                <a:cs typeface="Arial"/>
              </a:rPr>
              <a:t>Over 80 students from 13 schools visited the career exploration lab to explore more than 40 careers. </a:t>
            </a:r>
            <a:endParaRPr lang="en-US" sz="2400">
              <a:solidFill>
                <a:srgbClr val="002060"/>
              </a:solidFill>
            </a:endParaRPr>
          </a:p>
          <a:p>
            <a:pPr marL="93131" indent="0">
              <a:buNone/>
            </a:pPr>
            <a:r>
              <a:rPr lang="en-US" sz="2400" b="1">
                <a:solidFill>
                  <a:srgbClr val="002060"/>
                </a:solidFill>
                <a:cs typeface="Arial"/>
              </a:rPr>
              <a:t>Our Services</a:t>
            </a:r>
            <a:endParaRPr lang="en-US" sz="2400">
              <a:solidFill>
                <a:srgbClr val="002060"/>
              </a:solidFill>
            </a:endParaRPr>
          </a:p>
          <a:p>
            <a:pPr>
              <a:spcBef>
                <a:spcPts val="0"/>
              </a:spcBef>
            </a:pPr>
            <a:r>
              <a:rPr lang="en-US" sz="2400">
                <a:solidFill>
                  <a:srgbClr val="002060"/>
                </a:solidFill>
                <a:cs typeface="Arial"/>
              </a:rPr>
              <a:t>Online career assessment assesses abilities and work values.</a:t>
            </a:r>
            <a:endParaRPr lang="en-US" sz="2400">
              <a:solidFill>
                <a:srgbClr val="002060"/>
              </a:solidFill>
            </a:endParaRPr>
          </a:p>
          <a:p>
            <a:pPr>
              <a:spcBef>
                <a:spcPts val="0"/>
              </a:spcBef>
            </a:pPr>
            <a:r>
              <a:rPr lang="en-US" sz="2400">
                <a:solidFill>
                  <a:srgbClr val="002060"/>
                </a:solidFill>
                <a:cs typeface="Arial"/>
              </a:rPr>
              <a:t>Hands-on career exploration with formal and informal assessments.</a:t>
            </a:r>
            <a:endParaRPr lang="en-US" sz="2400">
              <a:solidFill>
                <a:srgbClr val="002060"/>
              </a:solidFill>
            </a:endParaRPr>
          </a:p>
          <a:p>
            <a:pPr>
              <a:spcBef>
                <a:spcPts val="0"/>
              </a:spcBef>
            </a:pPr>
            <a:r>
              <a:rPr lang="en-US" sz="2400">
                <a:solidFill>
                  <a:srgbClr val="002060"/>
                </a:solidFill>
                <a:cs typeface="Arial"/>
              </a:rPr>
              <a:t>Written assessment of interests, work skills, and social skills.</a:t>
            </a:r>
            <a:endParaRPr lang="en-US" sz="2400">
              <a:solidFill>
                <a:srgbClr val="002060"/>
              </a:solidFill>
            </a:endParaRPr>
          </a:p>
          <a:p>
            <a:pPr>
              <a:spcBef>
                <a:spcPts val="0"/>
              </a:spcBef>
            </a:pPr>
            <a:r>
              <a:rPr lang="en-US" sz="2400">
                <a:solidFill>
                  <a:srgbClr val="002060"/>
                </a:solidFill>
                <a:cs typeface="Arial"/>
              </a:rPr>
              <a:t>Individual follow up staffing to discuss all results.</a:t>
            </a:r>
            <a:endParaRPr lang="en-US" sz="2400">
              <a:solidFill>
                <a:srgbClr val="002060"/>
              </a:solidFill>
            </a:endParaRPr>
          </a:p>
          <a:p>
            <a:endParaRPr lang="en-US" sz="2400">
              <a:solidFill>
                <a:srgbClr val="002060"/>
              </a:solidFill>
            </a:endParaRPr>
          </a:p>
        </p:txBody>
      </p:sp>
      <p:pic>
        <p:nvPicPr>
          <p:cNvPr id="4" name="Picture 3" descr="A blue and green logo&#10;&#10;Description automatically generated">
            <a:extLst>
              <a:ext uri="{FF2B5EF4-FFF2-40B4-BE49-F238E27FC236}">
                <a16:creationId xmlns:a16="http://schemas.microsoft.com/office/drawing/2014/main" id="{CCFE5BCC-01A2-F98D-49B0-E204072A24BB}"/>
              </a:ext>
            </a:extLst>
          </p:cNvPr>
          <p:cNvPicPr>
            <a:picLocks noChangeAspect="1"/>
          </p:cNvPicPr>
          <p:nvPr/>
        </p:nvPicPr>
        <p:blipFill>
          <a:blip r:embed="rId2"/>
          <a:stretch>
            <a:fillRect/>
          </a:stretch>
        </p:blipFill>
        <p:spPr>
          <a:xfrm>
            <a:off x="7874000" y="1460194"/>
            <a:ext cx="4027715" cy="1615327"/>
          </a:xfrm>
          <a:prstGeom prst="rect">
            <a:avLst/>
          </a:prstGeom>
        </p:spPr>
      </p:pic>
    </p:spTree>
    <p:extLst>
      <p:ext uri="{BB962C8B-B14F-4D97-AF65-F5344CB8AC3E}">
        <p14:creationId xmlns:p14="http://schemas.microsoft.com/office/powerpoint/2010/main" val="2526179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6EF17-4EFF-857F-7554-3D528E16183D}"/>
              </a:ext>
            </a:extLst>
          </p:cNvPr>
          <p:cNvSpPr>
            <a:spLocks noGrp="1"/>
          </p:cNvSpPr>
          <p:nvPr>
            <p:ph type="title"/>
          </p:nvPr>
        </p:nvSpPr>
        <p:spPr/>
        <p:txBody>
          <a:bodyPr/>
          <a:lstStyle/>
          <a:p>
            <a:r>
              <a:rPr lang="en-US"/>
              <a:t>PBIS</a:t>
            </a:r>
          </a:p>
        </p:txBody>
      </p:sp>
      <p:pic>
        <p:nvPicPr>
          <p:cNvPr id="4" name="Picture 3" descr="A blue and green logo&#10;&#10;Description automatically generated">
            <a:extLst>
              <a:ext uri="{FF2B5EF4-FFF2-40B4-BE49-F238E27FC236}">
                <a16:creationId xmlns:a16="http://schemas.microsoft.com/office/drawing/2014/main" id="{15CA63C0-3209-5041-ABDB-88B96B950495}"/>
              </a:ext>
            </a:extLst>
          </p:cNvPr>
          <p:cNvPicPr>
            <a:picLocks noChangeAspect="1"/>
          </p:cNvPicPr>
          <p:nvPr/>
        </p:nvPicPr>
        <p:blipFill>
          <a:blip r:embed="rId2"/>
          <a:stretch>
            <a:fillRect/>
          </a:stretch>
        </p:blipFill>
        <p:spPr>
          <a:xfrm>
            <a:off x="9695785" y="5754995"/>
            <a:ext cx="2149144" cy="943592"/>
          </a:xfrm>
          <a:prstGeom prst="rect">
            <a:avLst/>
          </a:prstGeom>
        </p:spPr>
      </p:pic>
      <p:sp>
        <p:nvSpPr>
          <p:cNvPr id="6" name="TextBox 5">
            <a:extLst>
              <a:ext uri="{FF2B5EF4-FFF2-40B4-BE49-F238E27FC236}">
                <a16:creationId xmlns:a16="http://schemas.microsoft.com/office/drawing/2014/main" id="{E5C9AD4D-1979-720A-8752-BBA3D1AED773}"/>
              </a:ext>
            </a:extLst>
          </p:cNvPr>
          <p:cNvSpPr txBox="1"/>
          <p:nvPr/>
        </p:nvSpPr>
        <p:spPr>
          <a:xfrm>
            <a:off x="400334" y="1651825"/>
            <a:ext cx="11391331" cy="418576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527460" indent="-380990" defTabSz="1219170">
              <a:buClr>
                <a:srgbClr val="000000"/>
              </a:buClr>
              <a:buFont typeface="Arial"/>
              <a:buChar char="•"/>
            </a:pPr>
            <a:r>
              <a:rPr lang="en-US" sz="2400" kern="0">
                <a:solidFill>
                  <a:srgbClr val="002060"/>
                </a:solidFill>
                <a:latin typeface="Gill Sans MT" panose="020B0502020104020203" pitchFamily="34" charset="0"/>
                <a:cs typeface="Arial"/>
                <a:sym typeface="Arial"/>
              </a:rPr>
              <a:t>218 schools in southern Minnesota have gone through 2-year training sequence on evidence-based behavior framework</a:t>
            </a:r>
          </a:p>
          <a:p>
            <a:pPr marL="527460" indent="-380990" defTabSz="1219170">
              <a:buClr>
                <a:srgbClr val="000000"/>
              </a:buClr>
              <a:buFont typeface="Arial"/>
              <a:buChar char="•"/>
            </a:pPr>
            <a:r>
              <a:rPr lang="en-US" sz="2400" kern="0">
                <a:solidFill>
                  <a:srgbClr val="002060"/>
                </a:solidFill>
                <a:latin typeface="Gill Sans MT" panose="020B0502020104020203" pitchFamily="34" charset="0"/>
                <a:cs typeface="Arial"/>
                <a:sym typeface="Arial"/>
              </a:rPr>
              <a:t>10 PBIS school teams in Southern MN graduated in 2024</a:t>
            </a:r>
          </a:p>
          <a:p>
            <a:pPr marL="527460" indent="-380990" defTabSz="1219170">
              <a:buClr>
                <a:srgbClr val="000000"/>
              </a:buClr>
              <a:buFont typeface="Arial"/>
              <a:buChar char="•"/>
            </a:pPr>
            <a:r>
              <a:rPr lang="en-US" sz="2400" kern="0">
                <a:solidFill>
                  <a:srgbClr val="002060"/>
                </a:solidFill>
                <a:latin typeface="Gill Sans MT" panose="020B0502020104020203" pitchFamily="34" charset="0"/>
                <a:cs typeface="Arial"/>
                <a:sym typeface="Arial"/>
              </a:rPr>
              <a:t>13 PBIS school teams are currently participating in cohort training</a:t>
            </a:r>
          </a:p>
          <a:p>
            <a:pPr marL="527460" indent="-380990" defTabSz="1219170">
              <a:buClr>
                <a:srgbClr val="000000"/>
              </a:buClr>
              <a:buFont typeface="Arial"/>
              <a:buChar char="•"/>
            </a:pPr>
            <a:r>
              <a:rPr lang="en-US" sz="2400" kern="0">
                <a:solidFill>
                  <a:srgbClr val="002060"/>
                </a:solidFill>
                <a:latin typeface="Gill Sans MT" panose="020B0502020104020203" pitchFamily="34" charset="0"/>
                <a:cs typeface="Arial"/>
                <a:sym typeface="Arial"/>
              </a:rPr>
              <a:t>Tier I Fidelity score for Sustaining Teams is 75% (average)</a:t>
            </a:r>
          </a:p>
          <a:p>
            <a:pPr marL="527460" indent="-380990" defTabSz="1219170">
              <a:buClr>
                <a:srgbClr val="000000"/>
              </a:buClr>
              <a:buFont typeface="Arial"/>
              <a:buChar char="•"/>
            </a:pPr>
            <a:r>
              <a:rPr lang="en-US" sz="2400" kern="0">
                <a:solidFill>
                  <a:srgbClr val="002060"/>
                </a:solidFill>
                <a:latin typeface="Gill Sans MT" panose="020B0502020104020203" pitchFamily="34" charset="0"/>
                <a:cs typeface="Arial"/>
                <a:sym typeface="Arial"/>
              </a:rPr>
              <a:t>About 40 PBIS coaches attend regular coach meetings</a:t>
            </a:r>
          </a:p>
          <a:p>
            <a:pPr marL="527460" indent="-380990" defTabSz="1219170">
              <a:buClr>
                <a:srgbClr val="000000"/>
              </a:buClr>
              <a:buFont typeface="Arial"/>
              <a:buChar char="•"/>
            </a:pPr>
            <a:r>
              <a:rPr lang="en-US" sz="2400" kern="0">
                <a:solidFill>
                  <a:srgbClr val="002060"/>
                </a:solidFill>
                <a:latin typeface="Gill Sans MT" panose="020B0502020104020203" pitchFamily="34" charset="0"/>
                <a:cs typeface="Arial"/>
                <a:sym typeface="Arial"/>
              </a:rPr>
              <a:t>PBIS created a 5-Part Webinar Series: Student Behavior Tips and Tricks.  </a:t>
            </a:r>
          </a:p>
          <a:p>
            <a:pPr marL="527460" indent="-380990" defTabSz="1219170">
              <a:buClr>
                <a:srgbClr val="000000"/>
              </a:buClr>
              <a:buFont typeface="Arial"/>
              <a:buChar char="•"/>
            </a:pPr>
            <a:r>
              <a:rPr lang="en-US" sz="2400" kern="0">
                <a:solidFill>
                  <a:srgbClr val="002060"/>
                </a:solidFill>
                <a:latin typeface="Gill Sans MT" panose="020B0502020104020203" pitchFamily="34" charset="0"/>
                <a:cs typeface="Arial"/>
                <a:sym typeface="Arial"/>
              </a:rPr>
              <a:t>PBIS created a SWWC On-Demand Sustainability Course </a:t>
            </a:r>
          </a:p>
          <a:p>
            <a:pPr marL="527460" indent="-380990" defTabSz="1219170">
              <a:buClr>
                <a:srgbClr val="000000"/>
              </a:buClr>
              <a:buFont typeface="Arial"/>
              <a:buChar char="•"/>
            </a:pPr>
            <a:r>
              <a:rPr lang="en-US" sz="2400" kern="0">
                <a:solidFill>
                  <a:srgbClr val="002060"/>
                </a:solidFill>
                <a:latin typeface="Gill Sans MT" panose="020B0502020104020203" pitchFamily="34" charset="0"/>
                <a:cs typeface="Arial"/>
                <a:sym typeface="Arial"/>
              </a:rPr>
              <a:t>SRIP trialed Advanced Tier Training with Fulda Schools and began exploration for Advance Tier Work statewide</a:t>
            </a:r>
          </a:p>
          <a:p>
            <a:pPr marL="527460" indent="-380990" defTabSz="1219170">
              <a:buClr>
                <a:srgbClr val="000000"/>
              </a:buClr>
              <a:buFont typeface="Arial"/>
              <a:buChar char="•"/>
            </a:pPr>
            <a:r>
              <a:rPr lang="en-US" sz="2400" kern="0">
                <a:solidFill>
                  <a:srgbClr val="002060"/>
                </a:solidFill>
                <a:latin typeface="Gill Sans MT" panose="020B0502020104020203" pitchFamily="34" charset="0"/>
                <a:cs typeface="Arial"/>
                <a:sym typeface="Arial"/>
              </a:rPr>
              <a:t>Lead Regional Coordinator: Allyson Pesek</a:t>
            </a:r>
          </a:p>
        </p:txBody>
      </p:sp>
    </p:spTree>
    <p:extLst>
      <p:ext uri="{BB962C8B-B14F-4D97-AF65-F5344CB8AC3E}">
        <p14:creationId xmlns:p14="http://schemas.microsoft.com/office/powerpoint/2010/main" val="357301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2"/>
          <p:cNvSpPr txBox="1">
            <a:spLocks noGrp="1"/>
          </p:cNvSpPr>
          <p:nvPr>
            <p:ph type="title"/>
          </p:nvPr>
        </p:nvSpPr>
        <p:spPr>
          <a:prstGeom prst="rect">
            <a:avLst/>
          </a:prstGeom>
        </p:spPr>
        <p:txBody>
          <a:bodyPr spcFirstLastPara="1" wrap="square" lIns="121900" tIns="121900" rIns="121900" bIns="121900" anchor="ctr" anchorCtr="0">
            <a:noAutofit/>
          </a:bodyPr>
          <a:lstStyle/>
          <a:p>
            <a:r>
              <a:rPr lang="en" dirty="0"/>
              <a:t>Technology Solutions</a:t>
            </a:r>
            <a:endParaRPr dirty="0"/>
          </a:p>
        </p:txBody>
      </p:sp>
      <p:sp>
        <p:nvSpPr>
          <p:cNvPr id="305" name="Google Shape;305;p52"/>
          <p:cNvSpPr txBox="1">
            <a:spLocks noGrp="1"/>
          </p:cNvSpPr>
          <p:nvPr>
            <p:ph idx="1"/>
          </p:nvPr>
        </p:nvSpPr>
        <p:spPr>
          <a:xfrm>
            <a:off x="391200" y="1659733"/>
            <a:ext cx="11409600" cy="4351200"/>
          </a:xfrm>
          <a:prstGeom prst="rect">
            <a:avLst/>
          </a:prstGeom>
        </p:spPr>
        <p:txBody>
          <a:bodyPr spcFirstLastPara="1" wrap="square" lIns="121900" tIns="121900" rIns="121900" bIns="121900" anchor="t" anchorCtr="0">
            <a:noAutofit/>
          </a:bodyPr>
          <a:lstStyle/>
          <a:p>
            <a:pPr marL="0" indent="0" algn="ctr">
              <a:lnSpc>
                <a:spcPct val="115000"/>
              </a:lnSpc>
              <a:buNone/>
            </a:pPr>
            <a:r>
              <a:rPr lang="en" sz="3200" b="1" dirty="0"/>
              <a:t>Providing unparalleled levels of service and end-user experiences to SWWC and the members we serve</a:t>
            </a:r>
            <a:endParaRPr sz="3200" b="1" dirty="0"/>
          </a:p>
          <a:p>
            <a:pPr marL="1828754">
              <a:lnSpc>
                <a:spcPct val="115000"/>
              </a:lnSpc>
            </a:pPr>
            <a:r>
              <a:rPr lang="en" dirty="0"/>
              <a:t>33 staff members with diverse expertise</a:t>
            </a:r>
            <a:endParaRPr dirty="0"/>
          </a:p>
          <a:p>
            <a:pPr marL="1828754">
              <a:lnSpc>
                <a:spcPct val="115000"/>
              </a:lnSpc>
              <a:spcBef>
                <a:spcPts val="0"/>
              </a:spcBef>
            </a:pPr>
            <a:r>
              <a:rPr lang="en" dirty="0"/>
              <a:t>Leaders in numerous statewide initiatives</a:t>
            </a:r>
            <a:endParaRPr dirty="0"/>
          </a:p>
          <a:p>
            <a:pPr marL="1828754">
              <a:lnSpc>
                <a:spcPct val="115000"/>
              </a:lnSpc>
              <a:spcBef>
                <a:spcPts val="0"/>
              </a:spcBef>
            </a:pPr>
            <a:r>
              <a:rPr lang="en" dirty="0"/>
              <a:t>Bringing “enterprise” standards to school district technology</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3"/>
          <p:cNvSpPr txBox="1">
            <a:spLocks noGrp="1"/>
          </p:cNvSpPr>
          <p:nvPr>
            <p:ph type="title"/>
          </p:nvPr>
        </p:nvSpPr>
        <p:spPr>
          <a:prstGeom prst="rect">
            <a:avLst/>
          </a:prstGeom>
        </p:spPr>
        <p:txBody>
          <a:bodyPr spcFirstLastPara="1" wrap="square" lIns="121900" tIns="121900" rIns="121900" bIns="121900" anchor="ctr" anchorCtr="0">
            <a:noAutofit/>
          </a:bodyPr>
          <a:lstStyle/>
          <a:p>
            <a:r>
              <a:rPr lang="en" dirty="0"/>
              <a:t>Technology Solutions</a:t>
            </a:r>
            <a:endParaRPr dirty="0"/>
          </a:p>
        </p:txBody>
      </p:sp>
      <p:sp>
        <p:nvSpPr>
          <p:cNvPr id="311" name="Google Shape;311;p53"/>
          <p:cNvSpPr txBox="1">
            <a:spLocks noGrp="1"/>
          </p:cNvSpPr>
          <p:nvPr>
            <p:ph idx="1"/>
          </p:nvPr>
        </p:nvSpPr>
        <p:spPr>
          <a:xfrm>
            <a:off x="738600" y="1567092"/>
            <a:ext cx="10515600" cy="4351200"/>
          </a:xfrm>
          <a:prstGeom prst="rect">
            <a:avLst/>
          </a:prstGeom>
        </p:spPr>
        <p:txBody>
          <a:bodyPr spcFirstLastPara="1" wrap="square" lIns="121900" tIns="121900" rIns="121900" bIns="121900" anchor="t" anchorCtr="0">
            <a:noAutofit/>
          </a:bodyPr>
          <a:lstStyle/>
          <a:p>
            <a:pPr marL="0" indent="0">
              <a:lnSpc>
                <a:spcPct val="115000"/>
              </a:lnSpc>
              <a:buNone/>
            </a:pPr>
            <a:r>
              <a:rPr lang="en" sz="3200" b="1" dirty="0"/>
              <a:t>Technology Leadership and Support</a:t>
            </a:r>
            <a:endParaRPr sz="3200" b="1" dirty="0"/>
          </a:p>
          <a:p>
            <a:pPr>
              <a:lnSpc>
                <a:spcPct val="130000"/>
              </a:lnSpc>
            </a:pPr>
            <a:r>
              <a:rPr lang="en" dirty="0"/>
              <a:t>Supplemental or full technology staffing solution</a:t>
            </a:r>
            <a:endParaRPr dirty="0"/>
          </a:p>
          <a:p>
            <a:pPr>
              <a:lnSpc>
                <a:spcPct val="130000"/>
              </a:lnSpc>
              <a:spcBef>
                <a:spcPts val="0"/>
              </a:spcBef>
            </a:pPr>
            <a:r>
              <a:rPr lang="en" dirty="0"/>
              <a:t>Solution brings expertise, experience and resiliency to partner districts</a:t>
            </a:r>
            <a:endParaRPr dirty="0"/>
          </a:p>
          <a:p>
            <a:pPr>
              <a:lnSpc>
                <a:spcPct val="130000"/>
              </a:lnSpc>
              <a:spcBef>
                <a:spcPts val="0"/>
              </a:spcBef>
            </a:pPr>
            <a:r>
              <a:rPr lang="en" dirty="0"/>
              <a:t>Utilized in districts of all sizes</a:t>
            </a:r>
            <a:endParaRPr dirty="0"/>
          </a:p>
          <a:p>
            <a:pPr>
              <a:lnSpc>
                <a:spcPct val="130000"/>
              </a:lnSpc>
              <a:spcBef>
                <a:spcPts val="0"/>
              </a:spcBef>
            </a:pPr>
            <a:r>
              <a:rPr lang="en" dirty="0"/>
              <a:t>30 districts participating</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4"/>
          <p:cNvSpPr txBox="1">
            <a:spLocks noGrp="1"/>
          </p:cNvSpPr>
          <p:nvPr>
            <p:ph type="title"/>
          </p:nvPr>
        </p:nvSpPr>
        <p:spPr>
          <a:prstGeom prst="rect">
            <a:avLst/>
          </a:prstGeom>
        </p:spPr>
        <p:txBody>
          <a:bodyPr spcFirstLastPara="1" wrap="square" lIns="121900" tIns="121900" rIns="121900" bIns="121900" anchor="ctr" anchorCtr="0">
            <a:noAutofit/>
          </a:bodyPr>
          <a:lstStyle/>
          <a:p>
            <a:r>
              <a:rPr lang="en" dirty="0"/>
              <a:t>Technology Solutions</a:t>
            </a:r>
            <a:endParaRPr dirty="0"/>
          </a:p>
        </p:txBody>
      </p:sp>
      <p:sp>
        <p:nvSpPr>
          <p:cNvPr id="317" name="Google Shape;317;p54"/>
          <p:cNvSpPr txBox="1">
            <a:spLocks noGrp="1"/>
          </p:cNvSpPr>
          <p:nvPr>
            <p:ph idx="1"/>
          </p:nvPr>
        </p:nvSpPr>
        <p:spPr>
          <a:xfrm>
            <a:off x="573833" y="1700967"/>
            <a:ext cx="10928400" cy="4351200"/>
          </a:xfrm>
          <a:prstGeom prst="rect">
            <a:avLst/>
          </a:prstGeom>
        </p:spPr>
        <p:txBody>
          <a:bodyPr spcFirstLastPara="1" wrap="square" lIns="121900" tIns="121900" rIns="121900" bIns="121900" anchor="t" anchorCtr="0">
            <a:noAutofit/>
          </a:bodyPr>
          <a:lstStyle/>
          <a:p>
            <a:pPr marL="0" indent="0">
              <a:lnSpc>
                <a:spcPct val="130000"/>
              </a:lnSpc>
              <a:spcBef>
                <a:spcPts val="0"/>
              </a:spcBef>
              <a:buNone/>
            </a:pPr>
            <a:r>
              <a:rPr lang="en" sz="3200" b="1" dirty="0"/>
              <a:t>Technology Integration</a:t>
            </a:r>
            <a:endParaRPr sz="3200" b="1" dirty="0"/>
          </a:p>
          <a:p>
            <a:pPr>
              <a:lnSpc>
                <a:spcPct val="130000"/>
              </a:lnSpc>
              <a:spcBef>
                <a:spcPts val="0"/>
              </a:spcBef>
            </a:pPr>
            <a:r>
              <a:rPr lang="en" dirty="0"/>
              <a:t>Building the bridge between educators and technology</a:t>
            </a:r>
            <a:endParaRPr dirty="0"/>
          </a:p>
          <a:p>
            <a:pPr>
              <a:lnSpc>
                <a:spcPct val="130000"/>
              </a:lnSpc>
              <a:spcBef>
                <a:spcPts val="0"/>
              </a:spcBef>
            </a:pPr>
            <a:r>
              <a:rPr lang="en" dirty="0"/>
              <a:t>Continuous professional mentoring and development</a:t>
            </a:r>
            <a:endParaRPr dirty="0"/>
          </a:p>
          <a:p>
            <a:pPr>
              <a:lnSpc>
                <a:spcPct val="130000"/>
              </a:lnSpc>
              <a:spcBef>
                <a:spcPts val="0"/>
              </a:spcBef>
            </a:pPr>
            <a:r>
              <a:rPr lang="en" dirty="0"/>
              <a:t>Eight districts participating in regularly scheduled services</a:t>
            </a:r>
            <a:endParaRPr dirty="0"/>
          </a:p>
          <a:p>
            <a:pPr>
              <a:lnSpc>
                <a:spcPct val="130000"/>
              </a:lnSpc>
              <a:spcBef>
                <a:spcPts val="0"/>
              </a:spcBef>
            </a:pPr>
            <a:r>
              <a:rPr lang="en" dirty="0"/>
              <a:t>Customized Professional Learning Opportunities</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5"/>
          <p:cNvSpPr txBox="1">
            <a:spLocks noGrp="1"/>
          </p:cNvSpPr>
          <p:nvPr>
            <p:ph type="title"/>
          </p:nvPr>
        </p:nvSpPr>
        <p:spPr>
          <a:xfrm>
            <a:off x="1280962" y="171651"/>
            <a:ext cx="10515600" cy="914400"/>
          </a:xfrm>
          <a:prstGeom prst="rect">
            <a:avLst/>
          </a:prstGeom>
        </p:spPr>
        <p:txBody>
          <a:bodyPr spcFirstLastPara="1" wrap="square" lIns="121900" tIns="121900" rIns="121900" bIns="121900" anchor="ctr" anchorCtr="0">
            <a:noAutofit/>
          </a:bodyPr>
          <a:lstStyle/>
          <a:p>
            <a:r>
              <a:rPr lang="en" sz="3600"/>
              <a:t>Technology Solutions</a:t>
            </a:r>
            <a:endParaRPr sz="3600"/>
          </a:p>
        </p:txBody>
      </p:sp>
      <p:sp>
        <p:nvSpPr>
          <p:cNvPr id="323" name="Google Shape;323;p55"/>
          <p:cNvSpPr txBox="1">
            <a:spLocks noGrp="1"/>
          </p:cNvSpPr>
          <p:nvPr>
            <p:ph type="body" idx="1"/>
          </p:nvPr>
        </p:nvSpPr>
        <p:spPr>
          <a:xfrm>
            <a:off x="273233" y="1573167"/>
            <a:ext cx="11080567" cy="4351200"/>
          </a:xfrm>
          <a:prstGeom prst="rect">
            <a:avLst/>
          </a:prstGeom>
        </p:spPr>
        <p:txBody>
          <a:bodyPr spcFirstLastPara="1" wrap="square" lIns="121900" tIns="121900" rIns="121900" bIns="121900" anchor="t" anchorCtr="0">
            <a:noAutofit/>
          </a:bodyPr>
          <a:lstStyle/>
          <a:p>
            <a:pPr marL="0" indent="0">
              <a:spcBef>
                <a:spcPts val="0"/>
              </a:spcBef>
              <a:buNone/>
            </a:pPr>
            <a:r>
              <a:rPr lang="en" b="1"/>
              <a:t>SWWC Wide Area Network Consortium</a:t>
            </a:r>
            <a:endParaRPr b="1"/>
          </a:p>
          <a:p>
            <a:r>
              <a:rPr lang="en-US">
                <a:latin typeface="Gill Sans MT"/>
              </a:rPr>
              <a:t>Connects 90 sites</a:t>
            </a:r>
          </a:p>
          <a:p>
            <a:r>
              <a:rPr lang="en-US">
                <a:latin typeface="Gill Sans MT"/>
              </a:rPr>
              <a:t>49 participating school districts</a:t>
            </a:r>
            <a:endParaRPr lang="en"/>
          </a:p>
          <a:p>
            <a:r>
              <a:rPr lang="en">
                <a:latin typeface="Gill Sans MT"/>
              </a:rPr>
              <a:t>Plum Creek Library System</a:t>
            </a:r>
            <a:endParaRPr lang="en"/>
          </a:p>
          <a:p>
            <a:pPr>
              <a:spcBef>
                <a:spcPts val="0"/>
              </a:spcBef>
            </a:pPr>
            <a:r>
              <a:rPr lang="en"/>
              <a:t>16 Telecom Consortia statewide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6"/>
          <p:cNvSpPr txBox="1">
            <a:spLocks noGrp="1"/>
          </p:cNvSpPr>
          <p:nvPr>
            <p:ph type="title"/>
          </p:nvPr>
        </p:nvSpPr>
        <p:spPr>
          <a:xfrm>
            <a:off x="1316200" y="200526"/>
            <a:ext cx="10515600" cy="914400"/>
          </a:xfrm>
          <a:prstGeom prst="rect">
            <a:avLst/>
          </a:prstGeom>
        </p:spPr>
        <p:txBody>
          <a:bodyPr spcFirstLastPara="1" wrap="square" lIns="121900" tIns="121900" rIns="121900" bIns="121900" anchor="ctr" anchorCtr="0">
            <a:noAutofit/>
          </a:bodyPr>
          <a:lstStyle/>
          <a:p>
            <a:r>
              <a:rPr lang="en" sz="3600"/>
              <a:t>Technology Solutions</a:t>
            </a:r>
            <a:endParaRPr sz="3600"/>
          </a:p>
        </p:txBody>
      </p:sp>
      <p:sp>
        <p:nvSpPr>
          <p:cNvPr id="330" name="Google Shape;330;p56"/>
          <p:cNvSpPr txBox="1">
            <a:spLocks noGrp="1"/>
          </p:cNvSpPr>
          <p:nvPr>
            <p:ph type="body" idx="1"/>
          </p:nvPr>
        </p:nvSpPr>
        <p:spPr>
          <a:xfrm>
            <a:off x="601000" y="1628867"/>
            <a:ext cx="11230800" cy="4351200"/>
          </a:xfrm>
          <a:prstGeom prst="rect">
            <a:avLst/>
          </a:prstGeom>
        </p:spPr>
        <p:txBody>
          <a:bodyPr spcFirstLastPara="1" wrap="square" lIns="121900" tIns="121900" rIns="121900" bIns="121900" anchor="t" anchorCtr="0">
            <a:noAutofit/>
          </a:bodyPr>
          <a:lstStyle/>
          <a:p>
            <a:pPr marL="0" indent="0">
              <a:lnSpc>
                <a:spcPct val="115000"/>
              </a:lnSpc>
              <a:spcBef>
                <a:spcPts val="0"/>
              </a:spcBef>
              <a:buNone/>
            </a:pPr>
            <a:r>
              <a:rPr lang="en" b="1"/>
              <a:t>Cybersecurity</a:t>
            </a:r>
            <a:endParaRPr b="1"/>
          </a:p>
          <a:p>
            <a:pPr>
              <a:lnSpc>
                <a:spcPct val="115000"/>
              </a:lnSpc>
            </a:pPr>
            <a:r>
              <a:rPr lang="en"/>
              <a:t>Security assessments and reports</a:t>
            </a:r>
            <a:endParaRPr/>
          </a:p>
          <a:p>
            <a:pPr>
              <a:lnSpc>
                <a:spcPct val="115000"/>
              </a:lnSpc>
            </a:pPr>
            <a:r>
              <a:rPr lang="en"/>
              <a:t>Security awareness trainings and assessments</a:t>
            </a:r>
            <a:endParaRPr/>
          </a:p>
          <a:p>
            <a:pPr>
              <a:lnSpc>
                <a:spcPct val="115000"/>
              </a:lnSpc>
            </a:pPr>
            <a:r>
              <a:rPr lang="en"/>
              <a:t>Team of experts integrated into participating districts</a:t>
            </a:r>
            <a:endParaRPr/>
          </a:p>
          <a:p>
            <a:pPr>
              <a:lnSpc>
                <a:spcPct val="115000"/>
              </a:lnSpc>
            </a:pPr>
            <a:r>
              <a:rPr lang="en"/>
              <a:t>Management and monitoring of security environment</a:t>
            </a:r>
            <a:endParaRPr/>
          </a:p>
          <a:p>
            <a:pPr>
              <a:lnSpc>
                <a:spcPct val="115000"/>
              </a:lnSpc>
              <a:spcAft>
                <a:spcPts val="1333"/>
              </a:spcAft>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C0F8-C96C-E9AC-7673-47B649972725}"/>
              </a:ext>
            </a:extLst>
          </p:cNvPr>
          <p:cNvSpPr>
            <a:spLocks noGrp="1"/>
          </p:cNvSpPr>
          <p:nvPr>
            <p:ph type="title"/>
          </p:nvPr>
        </p:nvSpPr>
        <p:spPr/>
        <p:txBody>
          <a:bodyPr/>
          <a:lstStyle/>
          <a:p>
            <a:r>
              <a:rPr lang="en-US" dirty="0"/>
              <a:t>Our Value Statements</a:t>
            </a:r>
          </a:p>
        </p:txBody>
      </p:sp>
      <p:sp>
        <p:nvSpPr>
          <p:cNvPr id="3" name="Content Placeholder 2">
            <a:extLst>
              <a:ext uri="{FF2B5EF4-FFF2-40B4-BE49-F238E27FC236}">
                <a16:creationId xmlns:a16="http://schemas.microsoft.com/office/drawing/2014/main" id="{F732EA3A-67E5-2DBA-EBC8-61E2214A12F2}"/>
              </a:ext>
            </a:extLst>
          </p:cNvPr>
          <p:cNvSpPr>
            <a:spLocks noGrp="1"/>
          </p:cNvSpPr>
          <p:nvPr>
            <p:ph idx="1"/>
          </p:nvPr>
        </p:nvSpPr>
        <p:spPr>
          <a:xfrm>
            <a:off x="276639" y="1520687"/>
            <a:ext cx="11638722" cy="4939748"/>
          </a:xfrm>
        </p:spPr>
        <p:txBody>
          <a:bodyPr>
            <a:normAutofit/>
          </a:bodyPr>
          <a:lstStyle/>
          <a:p>
            <a:r>
              <a:rPr lang="en-US" dirty="0"/>
              <a:t>SWWC believes in </a:t>
            </a:r>
            <a:r>
              <a:rPr lang="en-US" sz="3200" b="1" i="1" dirty="0">
                <a:solidFill>
                  <a:schemeClr val="accent4"/>
                </a:solidFill>
              </a:rPr>
              <a:t>service</a:t>
            </a:r>
            <a:r>
              <a:rPr lang="en-US" dirty="0"/>
              <a:t> to others.  We care about the success of those we serve and those we employ.  We work to anticipate the needs of others and collaboratively implement innovation solutions.</a:t>
            </a:r>
          </a:p>
          <a:p>
            <a:r>
              <a:rPr lang="en-US" dirty="0"/>
              <a:t>SWWC believes </a:t>
            </a:r>
            <a:r>
              <a:rPr lang="en-US" sz="3200" b="1" i="1" dirty="0">
                <a:solidFill>
                  <a:schemeClr val="accent4"/>
                </a:solidFill>
              </a:rPr>
              <a:t>integrity</a:t>
            </a:r>
            <a:r>
              <a:rPr lang="en-US" dirty="0"/>
              <a:t> is the foundation of our actions.  We are honest, trustworthy, transparent and ethical.  We are committed to doing the right thing.</a:t>
            </a:r>
          </a:p>
          <a:p>
            <a:r>
              <a:rPr lang="en-US" dirty="0"/>
              <a:t>SWWC encourages </a:t>
            </a:r>
            <a:r>
              <a:rPr lang="en-US" sz="3200" b="1" i="1" dirty="0">
                <a:solidFill>
                  <a:schemeClr val="accent4"/>
                </a:solidFill>
              </a:rPr>
              <a:t>sincerity</a:t>
            </a:r>
            <a:r>
              <a:rPr lang="en-US" dirty="0"/>
              <a:t>.  We believe in open and honest communication.  We welcome everyone’s contributions and ideas.</a:t>
            </a:r>
          </a:p>
          <a:p>
            <a:r>
              <a:rPr lang="en-US" dirty="0"/>
              <a:t>SWWC believes </a:t>
            </a:r>
            <a:r>
              <a:rPr lang="en-US" sz="3200" b="1" i="1" dirty="0">
                <a:solidFill>
                  <a:schemeClr val="accent4"/>
                </a:solidFill>
              </a:rPr>
              <a:t>collaboration</a:t>
            </a:r>
            <a:r>
              <a:rPr lang="en-US" dirty="0"/>
              <a:t> aids innovation and creativity, improving our ability to provide exceptional services.</a:t>
            </a:r>
          </a:p>
        </p:txBody>
      </p:sp>
    </p:spTree>
    <p:extLst>
      <p:ext uri="{BB962C8B-B14F-4D97-AF65-F5344CB8AC3E}">
        <p14:creationId xmlns:p14="http://schemas.microsoft.com/office/powerpoint/2010/main" val="1828644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6"/>
          <p:cNvSpPr txBox="1">
            <a:spLocks noGrp="1"/>
          </p:cNvSpPr>
          <p:nvPr>
            <p:ph type="title"/>
          </p:nvPr>
        </p:nvSpPr>
        <p:spPr>
          <a:prstGeom prst="rect">
            <a:avLst/>
          </a:prstGeom>
        </p:spPr>
        <p:txBody>
          <a:bodyPr spcFirstLastPara="1" wrap="square" lIns="121900" tIns="121900" rIns="121900" bIns="121900" anchor="ctr" anchorCtr="0">
            <a:noAutofit/>
          </a:bodyPr>
          <a:lstStyle/>
          <a:p>
            <a:r>
              <a:rPr lang="en" dirty="0"/>
              <a:t>Technology Solutions</a:t>
            </a:r>
            <a:endParaRPr dirty="0"/>
          </a:p>
        </p:txBody>
      </p:sp>
      <p:sp>
        <p:nvSpPr>
          <p:cNvPr id="330" name="Google Shape;330;p56"/>
          <p:cNvSpPr txBox="1">
            <a:spLocks noGrp="1"/>
          </p:cNvSpPr>
          <p:nvPr>
            <p:ph idx="1"/>
          </p:nvPr>
        </p:nvSpPr>
        <p:spPr>
          <a:xfrm>
            <a:off x="601000" y="1628867"/>
            <a:ext cx="11230800" cy="4351200"/>
          </a:xfrm>
          <a:prstGeom prst="rect">
            <a:avLst/>
          </a:prstGeom>
        </p:spPr>
        <p:txBody>
          <a:bodyPr spcFirstLastPara="1" wrap="square" lIns="121900" tIns="121900" rIns="121900" bIns="121900" anchor="t" anchorCtr="0">
            <a:noAutofit/>
          </a:bodyPr>
          <a:lstStyle/>
          <a:p>
            <a:pPr marL="0" indent="0">
              <a:lnSpc>
                <a:spcPct val="115000"/>
              </a:lnSpc>
              <a:spcBef>
                <a:spcPts val="0"/>
              </a:spcBef>
              <a:buNone/>
            </a:pPr>
            <a:r>
              <a:rPr lang="en" sz="3200" b="1" dirty="0"/>
              <a:t>E-Rate Coordination</a:t>
            </a:r>
            <a:endParaRPr sz="3200" b="1" dirty="0"/>
          </a:p>
          <a:p>
            <a:pPr>
              <a:lnSpc>
                <a:spcPct val="115000"/>
              </a:lnSpc>
            </a:pPr>
            <a:r>
              <a:rPr lang="en" dirty="0"/>
              <a:t>52 school districts and two library consortia representing 53 public libraries</a:t>
            </a:r>
            <a:endParaRPr dirty="0"/>
          </a:p>
          <a:p>
            <a:pPr>
              <a:lnSpc>
                <a:spcPct val="115000"/>
              </a:lnSpc>
            </a:pPr>
            <a:r>
              <a:rPr lang="en" dirty="0"/>
              <a:t>Management of all aspects of E-Rate</a:t>
            </a:r>
            <a:endParaRPr dirty="0"/>
          </a:p>
          <a:p>
            <a:pPr>
              <a:lnSpc>
                <a:spcPct val="115000"/>
              </a:lnSpc>
            </a:pPr>
            <a:r>
              <a:rPr lang="en" dirty="0"/>
              <a:t>Ensure participants understand “what you’re going to get” when filing for E-Rate</a:t>
            </a:r>
            <a:endParaRPr dirty="0"/>
          </a:p>
          <a:p>
            <a:pPr>
              <a:lnSpc>
                <a:spcPct val="115000"/>
              </a:lnSpc>
              <a:spcBef>
                <a:spcPts val="0"/>
              </a:spcBef>
              <a:spcAft>
                <a:spcPts val="1333"/>
              </a:spcAft>
            </a:pPr>
            <a:r>
              <a:rPr lang="en" dirty="0"/>
              <a:t>Building Long-term relationships</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7"/>
          <p:cNvSpPr txBox="1">
            <a:spLocks noGrp="1"/>
          </p:cNvSpPr>
          <p:nvPr>
            <p:ph type="title"/>
          </p:nvPr>
        </p:nvSpPr>
        <p:spPr>
          <a:prstGeom prst="rect">
            <a:avLst/>
          </a:prstGeom>
        </p:spPr>
        <p:txBody>
          <a:bodyPr spcFirstLastPara="1" wrap="square" lIns="121900" tIns="121900" rIns="121900" bIns="121900" anchor="ctr" anchorCtr="0">
            <a:noAutofit/>
          </a:bodyPr>
          <a:lstStyle/>
          <a:p>
            <a:r>
              <a:rPr lang="en" dirty="0"/>
              <a:t>Technology Solutions</a:t>
            </a:r>
            <a:endParaRPr dirty="0"/>
          </a:p>
        </p:txBody>
      </p:sp>
      <p:sp>
        <p:nvSpPr>
          <p:cNvPr id="336" name="Google Shape;336;p57"/>
          <p:cNvSpPr txBox="1">
            <a:spLocks noGrp="1"/>
          </p:cNvSpPr>
          <p:nvPr>
            <p:ph idx="1"/>
          </p:nvPr>
        </p:nvSpPr>
        <p:spPr>
          <a:xfrm>
            <a:off x="460533" y="1593367"/>
            <a:ext cx="11165200" cy="4561600"/>
          </a:xfrm>
          <a:prstGeom prst="rect">
            <a:avLst/>
          </a:prstGeom>
        </p:spPr>
        <p:txBody>
          <a:bodyPr spcFirstLastPara="1" wrap="square" lIns="121900" tIns="121900" rIns="121900" bIns="121900" anchor="t" anchorCtr="0">
            <a:noAutofit/>
          </a:bodyPr>
          <a:lstStyle/>
          <a:p>
            <a:pPr marL="0" indent="0">
              <a:spcBef>
                <a:spcPts val="0"/>
              </a:spcBef>
              <a:buNone/>
            </a:pPr>
            <a:r>
              <a:rPr lang="en" sz="3200" b="1" dirty="0"/>
              <a:t>SWWC Data Privacy Program</a:t>
            </a:r>
            <a:endParaRPr sz="3200" b="1" dirty="0"/>
          </a:p>
          <a:p>
            <a:r>
              <a:rPr lang="en" dirty="0"/>
              <a:t>81 districts participating</a:t>
            </a:r>
          </a:p>
          <a:p>
            <a:r>
              <a:rPr lang="en" dirty="0"/>
              <a:t>Assists district compliance with the MN Student Data Privacy Law of 2022</a:t>
            </a:r>
            <a:endParaRPr dirty="0"/>
          </a:p>
          <a:p>
            <a:pPr>
              <a:spcBef>
                <a:spcPts val="0"/>
              </a:spcBef>
            </a:pPr>
            <a:r>
              <a:rPr lang="en" dirty="0"/>
              <a:t>Centralizes vetting and Data Privacy Agreement process for all participants</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8"/>
          <p:cNvSpPr txBox="1">
            <a:spLocks noGrp="1"/>
          </p:cNvSpPr>
          <p:nvPr>
            <p:ph type="title"/>
          </p:nvPr>
        </p:nvSpPr>
        <p:spPr>
          <a:prstGeom prst="rect">
            <a:avLst/>
          </a:prstGeom>
        </p:spPr>
        <p:txBody>
          <a:bodyPr spcFirstLastPara="1" wrap="square" lIns="121900" tIns="121900" rIns="121900" bIns="121900" anchor="ctr" anchorCtr="0">
            <a:noAutofit/>
          </a:bodyPr>
          <a:lstStyle/>
          <a:p>
            <a:r>
              <a:rPr lang="en" dirty="0"/>
              <a:t>Technology Solutions</a:t>
            </a:r>
            <a:endParaRPr dirty="0"/>
          </a:p>
        </p:txBody>
      </p:sp>
      <p:sp>
        <p:nvSpPr>
          <p:cNvPr id="342" name="Google Shape;342;p58"/>
          <p:cNvSpPr txBox="1">
            <a:spLocks noGrp="1"/>
          </p:cNvSpPr>
          <p:nvPr>
            <p:ph idx="1"/>
          </p:nvPr>
        </p:nvSpPr>
        <p:spPr>
          <a:xfrm>
            <a:off x="748867" y="1541933"/>
            <a:ext cx="10515600" cy="4561600"/>
          </a:xfrm>
          <a:prstGeom prst="rect">
            <a:avLst/>
          </a:prstGeom>
        </p:spPr>
        <p:txBody>
          <a:bodyPr spcFirstLastPara="1" wrap="square" lIns="121900" tIns="121900" rIns="121900" bIns="121900" anchor="t" anchorCtr="0">
            <a:noAutofit/>
          </a:bodyPr>
          <a:lstStyle/>
          <a:p>
            <a:pPr marL="0" indent="0">
              <a:lnSpc>
                <a:spcPct val="115000"/>
              </a:lnSpc>
              <a:spcBef>
                <a:spcPts val="0"/>
              </a:spcBef>
              <a:buNone/>
            </a:pPr>
            <a:r>
              <a:rPr lang="en" sz="3200" b="1" dirty="0"/>
              <a:t>Technology “Sales”</a:t>
            </a:r>
            <a:endParaRPr sz="3200" b="1" dirty="0"/>
          </a:p>
          <a:p>
            <a:pPr>
              <a:lnSpc>
                <a:spcPct val="115000"/>
              </a:lnSpc>
              <a:spcBef>
                <a:spcPts val="0"/>
              </a:spcBef>
            </a:pPr>
            <a:r>
              <a:rPr lang="en" dirty="0"/>
              <a:t>Dell Aggregated Consortium Purchasing</a:t>
            </a:r>
            <a:endParaRPr dirty="0"/>
          </a:p>
          <a:p>
            <a:pPr>
              <a:lnSpc>
                <a:spcPct val="115000"/>
              </a:lnSpc>
              <a:spcBef>
                <a:spcPts val="0"/>
              </a:spcBef>
            </a:pPr>
            <a:r>
              <a:rPr lang="en" dirty="0"/>
              <a:t>Sophos Security Solutions Partner</a:t>
            </a:r>
            <a:endParaRPr dirty="0"/>
          </a:p>
          <a:p>
            <a:pPr>
              <a:lnSpc>
                <a:spcPct val="115000"/>
              </a:lnSpc>
              <a:spcBef>
                <a:spcPts val="0"/>
              </a:spcBef>
            </a:pPr>
            <a:r>
              <a:rPr lang="en" dirty="0"/>
              <a:t>Infosec IQ Partner</a:t>
            </a:r>
            <a:endParaRPr dirty="0"/>
          </a:p>
          <a:p>
            <a:pPr>
              <a:lnSpc>
                <a:spcPct val="115000"/>
              </a:lnSpc>
              <a:spcBef>
                <a:spcPts val="0"/>
              </a:spcBef>
            </a:pPr>
            <a:r>
              <a:rPr lang="en" dirty="0"/>
              <a:t>3CX Telephone System Partner/Solutions Integrator</a:t>
            </a:r>
            <a:endParaRPr dirty="0"/>
          </a:p>
          <a:p>
            <a:pPr>
              <a:lnSpc>
                <a:spcPct val="115000"/>
              </a:lnSpc>
              <a:spcBef>
                <a:spcPts val="0"/>
              </a:spcBef>
            </a:pPr>
            <a:r>
              <a:rPr lang="en" dirty="0"/>
              <a:t>Stormwinds Technology Training Partner</a:t>
            </a:r>
            <a:endParaRPr dirty="0"/>
          </a:p>
          <a:p>
            <a:pPr>
              <a:lnSpc>
                <a:spcPct val="115000"/>
              </a:lnSpc>
              <a:spcBef>
                <a:spcPts val="0"/>
              </a:spcBef>
            </a:pPr>
            <a:r>
              <a:rPr lang="en" dirty="0"/>
              <a:t>Email and Communications Archiving Solutions</a:t>
            </a:r>
            <a:endParaRPr dirty="0"/>
          </a:p>
          <a:p>
            <a:pPr>
              <a:lnSpc>
                <a:spcPct val="115000"/>
              </a:lnSpc>
              <a:spcBef>
                <a:spcPts val="0"/>
              </a:spcBef>
            </a:pPr>
            <a:r>
              <a:rPr lang="en" dirty="0"/>
              <a:t>Much More!</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9"/>
          <p:cNvSpPr txBox="1">
            <a:spLocks noGrp="1"/>
          </p:cNvSpPr>
          <p:nvPr>
            <p:ph type="title"/>
          </p:nvPr>
        </p:nvSpPr>
        <p:spPr>
          <a:prstGeom prst="rect">
            <a:avLst/>
          </a:prstGeom>
        </p:spPr>
        <p:txBody>
          <a:bodyPr spcFirstLastPara="1" wrap="square" lIns="121900" tIns="121900" rIns="121900" bIns="121900" anchor="ctr" anchorCtr="0">
            <a:noAutofit/>
          </a:bodyPr>
          <a:lstStyle/>
          <a:p>
            <a:r>
              <a:rPr lang="en" dirty="0"/>
              <a:t>Technology Solutions</a:t>
            </a:r>
            <a:endParaRPr dirty="0"/>
          </a:p>
        </p:txBody>
      </p:sp>
      <p:sp>
        <p:nvSpPr>
          <p:cNvPr id="348" name="Google Shape;348;p59"/>
          <p:cNvSpPr txBox="1">
            <a:spLocks noGrp="1"/>
          </p:cNvSpPr>
          <p:nvPr>
            <p:ph idx="1"/>
          </p:nvPr>
        </p:nvSpPr>
        <p:spPr>
          <a:xfrm>
            <a:off x="625300" y="1572833"/>
            <a:ext cx="10515600" cy="4561600"/>
          </a:xfrm>
          <a:prstGeom prst="rect">
            <a:avLst/>
          </a:prstGeom>
        </p:spPr>
        <p:txBody>
          <a:bodyPr spcFirstLastPara="1" wrap="square" lIns="121900" tIns="121900" rIns="121900" bIns="121900" anchor="t" anchorCtr="0">
            <a:noAutofit/>
          </a:bodyPr>
          <a:lstStyle/>
          <a:p>
            <a:pPr marL="0" indent="0">
              <a:lnSpc>
                <a:spcPct val="150000"/>
              </a:lnSpc>
              <a:spcBef>
                <a:spcPts val="0"/>
              </a:spcBef>
              <a:buNone/>
            </a:pPr>
            <a:r>
              <a:rPr lang="en" sz="3200" b="1" dirty="0"/>
              <a:t>Professional Learning</a:t>
            </a:r>
            <a:endParaRPr sz="3200" b="1" dirty="0"/>
          </a:p>
          <a:p>
            <a:pPr>
              <a:lnSpc>
                <a:spcPct val="150000"/>
              </a:lnSpc>
              <a:spcBef>
                <a:spcPts val="0"/>
              </a:spcBef>
            </a:pPr>
            <a:r>
              <a:rPr lang="en" dirty="0"/>
              <a:t>Technology Leadership Workshops</a:t>
            </a:r>
            <a:endParaRPr dirty="0"/>
          </a:p>
          <a:p>
            <a:pPr>
              <a:lnSpc>
                <a:spcPct val="150000"/>
              </a:lnSpc>
              <a:spcBef>
                <a:spcPts val="0"/>
              </a:spcBef>
            </a:pPr>
            <a:r>
              <a:rPr lang="en" dirty="0"/>
              <a:t>IT</a:t>
            </a:r>
            <a:r>
              <a:rPr lang="en" baseline="30000" dirty="0"/>
              <a:t>2</a:t>
            </a:r>
            <a:r>
              <a:rPr lang="en" dirty="0"/>
              <a:t> Education Technology Conference</a:t>
            </a:r>
          </a:p>
          <a:p>
            <a:pPr>
              <a:lnSpc>
                <a:spcPct val="150000"/>
              </a:lnSpc>
              <a:spcBef>
                <a:spcPts val="0"/>
              </a:spcBef>
            </a:pPr>
            <a:r>
              <a:rPr lang="en" dirty="0"/>
              <a:t>EdTech Connect</a:t>
            </a:r>
            <a:endParaRPr dirty="0"/>
          </a:p>
          <a:p>
            <a:pPr>
              <a:lnSpc>
                <a:spcPct val="150000"/>
              </a:lnSpc>
              <a:spcBef>
                <a:spcPts val="0"/>
              </a:spcBef>
            </a:pPr>
            <a:r>
              <a:rPr lang="en" dirty="0"/>
              <a:t>Technology Integration Workshops/Trainings</a:t>
            </a:r>
            <a:endParaRPr dirty="0"/>
          </a:p>
          <a:p>
            <a:pPr>
              <a:lnSpc>
                <a:spcPct val="150000"/>
              </a:lnSpc>
              <a:spcBef>
                <a:spcPts val="0"/>
              </a:spcBef>
            </a:pPr>
            <a:r>
              <a:rPr lang="en" dirty="0"/>
              <a:t>On-Demand Trainings</a:t>
            </a:r>
            <a:endParaRPr dirty="0"/>
          </a:p>
        </p:txBody>
      </p:sp>
      <p:pic>
        <p:nvPicPr>
          <p:cNvPr id="349" name="Google Shape;349;p59"/>
          <p:cNvPicPr preferRelativeResize="0"/>
          <p:nvPr/>
        </p:nvPicPr>
        <p:blipFill>
          <a:blip r:embed="rId3">
            <a:alphaModFix/>
          </a:blip>
          <a:stretch>
            <a:fillRect/>
          </a:stretch>
        </p:blipFill>
        <p:spPr>
          <a:xfrm>
            <a:off x="9619517" y="1698860"/>
            <a:ext cx="1931987" cy="1836136"/>
          </a:xfrm>
          <a:prstGeom prst="rect">
            <a:avLst/>
          </a:prstGeom>
          <a:noFill/>
          <a:ln>
            <a:noFill/>
          </a:ln>
        </p:spPr>
      </p:pic>
      <p:pic>
        <p:nvPicPr>
          <p:cNvPr id="350" name="Google Shape;350;p59"/>
          <p:cNvPicPr preferRelativeResize="0"/>
          <p:nvPr/>
        </p:nvPicPr>
        <p:blipFill>
          <a:blip r:embed="rId4">
            <a:alphaModFix/>
          </a:blip>
          <a:stretch>
            <a:fillRect/>
          </a:stretch>
        </p:blipFill>
        <p:spPr>
          <a:xfrm>
            <a:off x="10168157" y="3853633"/>
            <a:ext cx="1734283" cy="1820365"/>
          </a:xfrm>
          <a:prstGeom prst="rect">
            <a:avLst/>
          </a:prstGeom>
          <a:noFill/>
          <a:ln>
            <a:noFill/>
          </a:ln>
        </p:spPr>
      </p:pic>
      <p:pic>
        <p:nvPicPr>
          <p:cNvPr id="2" name="Picture 1" descr="A logo for a company&#10;&#10;Description automatically generated">
            <a:extLst>
              <a:ext uri="{FF2B5EF4-FFF2-40B4-BE49-F238E27FC236}">
                <a16:creationId xmlns:a16="http://schemas.microsoft.com/office/drawing/2014/main" id="{B68C12A2-FE38-CEA9-CEC0-0EE9F065CF9E}"/>
              </a:ext>
            </a:extLst>
          </p:cNvPr>
          <p:cNvPicPr>
            <a:picLocks noChangeAspect="1"/>
          </p:cNvPicPr>
          <p:nvPr/>
        </p:nvPicPr>
        <p:blipFill>
          <a:blip r:embed="rId5"/>
          <a:stretch>
            <a:fillRect/>
          </a:stretch>
        </p:blipFill>
        <p:spPr>
          <a:xfrm>
            <a:off x="8068204" y="3285038"/>
            <a:ext cx="1551313" cy="154967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60"/>
          <p:cNvSpPr txBox="1">
            <a:spLocks noGrp="1"/>
          </p:cNvSpPr>
          <p:nvPr>
            <p:ph type="title"/>
          </p:nvPr>
        </p:nvSpPr>
        <p:spPr>
          <a:xfrm>
            <a:off x="939800" y="177000"/>
            <a:ext cx="10515600" cy="914400"/>
          </a:xfrm>
          <a:prstGeom prst="rect">
            <a:avLst/>
          </a:prstGeom>
        </p:spPr>
        <p:txBody>
          <a:bodyPr spcFirstLastPara="1" wrap="square" lIns="121900" tIns="121900" rIns="121900" bIns="121900" anchor="ctr" anchorCtr="0">
            <a:noAutofit/>
          </a:bodyPr>
          <a:lstStyle/>
          <a:p>
            <a:r>
              <a:rPr lang="en" dirty="0"/>
              <a:t>SWWC Foundation</a:t>
            </a:r>
            <a:endParaRPr dirty="0"/>
          </a:p>
        </p:txBody>
      </p:sp>
      <p:sp>
        <p:nvSpPr>
          <p:cNvPr id="358" name="Google Shape;358;p60"/>
          <p:cNvSpPr txBox="1">
            <a:spLocks noGrp="1"/>
          </p:cNvSpPr>
          <p:nvPr>
            <p:ph idx="1"/>
          </p:nvPr>
        </p:nvSpPr>
        <p:spPr>
          <a:xfrm>
            <a:off x="6857647" y="1608782"/>
            <a:ext cx="5031200" cy="5050487"/>
          </a:xfrm>
          <a:prstGeom prst="rect">
            <a:avLst/>
          </a:prstGeom>
        </p:spPr>
        <p:txBody>
          <a:bodyPr spcFirstLastPara="1" wrap="square" lIns="121900" tIns="121900" rIns="121900" bIns="121900" anchor="t" anchorCtr="0">
            <a:noAutofit/>
          </a:bodyPr>
          <a:lstStyle/>
          <a:p>
            <a:pPr marL="0" indent="0" algn="ctr">
              <a:lnSpc>
                <a:spcPct val="110000"/>
              </a:lnSpc>
              <a:spcBef>
                <a:spcPts val="0"/>
              </a:spcBef>
              <a:spcAft>
                <a:spcPts val="0"/>
              </a:spcAft>
              <a:buNone/>
            </a:pPr>
            <a:r>
              <a:rPr lang="en" sz="2333" b="1" dirty="0">
                <a:solidFill>
                  <a:srgbClr val="192E56"/>
                </a:solidFill>
                <a:highlight>
                  <a:srgbClr val="FFFFFF"/>
                </a:highlight>
                <a:ea typeface="Gill Sans"/>
                <a:cs typeface="Gill Sans"/>
                <a:sym typeface="Gill Sans"/>
              </a:rPr>
              <a:t>We believe students</a:t>
            </a:r>
            <a:r>
              <a:rPr lang="en" sz="2333" dirty="0">
                <a:solidFill>
                  <a:srgbClr val="192E56"/>
                </a:solidFill>
                <a:highlight>
                  <a:srgbClr val="FFFFFF"/>
                </a:highlight>
                <a:ea typeface="Gill Sans"/>
                <a:cs typeface="Gill Sans"/>
                <a:sym typeface="Gill Sans"/>
              </a:rPr>
              <a:t> in the region </a:t>
            </a:r>
            <a:endParaRPr sz="2333" dirty="0">
              <a:solidFill>
                <a:srgbClr val="192E56"/>
              </a:solidFill>
              <a:highlight>
                <a:srgbClr val="FFFFFF"/>
              </a:highlight>
              <a:ea typeface="Gill Sans"/>
              <a:cs typeface="Gill Sans"/>
              <a:sym typeface="Gill Sans"/>
            </a:endParaRPr>
          </a:p>
          <a:p>
            <a:pPr marL="0" indent="0" algn="ctr">
              <a:lnSpc>
                <a:spcPct val="110000"/>
              </a:lnSpc>
              <a:spcBef>
                <a:spcPts val="0"/>
              </a:spcBef>
              <a:spcAft>
                <a:spcPts val="0"/>
              </a:spcAft>
              <a:buNone/>
            </a:pPr>
            <a:r>
              <a:rPr lang="en" sz="2333" b="1" dirty="0">
                <a:solidFill>
                  <a:srgbClr val="192E56"/>
                </a:solidFill>
                <a:highlight>
                  <a:srgbClr val="FFFFFF"/>
                </a:highlight>
                <a:ea typeface="Gill Sans"/>
                <a:cs typeface="Gill Sans"/>
                <a:sym typeface="Gill Sans"/>
              </a:rPr>
              <a:t>deserve</a:t>
            </a:r>
            <a:r>
              <a:rPr lang="en" sz="2333" dirty="0">
                <a:solidFill>
                  <a:srgbClr val="192E56"/>
                </a:solidFill>
                <a:highlight>
                  <a:srgbClr val="FFFFFF"/>
                </a:highlight>
                <a:ea typeface="Gill Sans"/>
                <a:cs typeface="Gill Sans"/>
                <a:sym typeface="Gill Sans"/>
              </a:rPr>
              <a:t> innovative and learning-rich educational </a:t>
            </a:r>
            <a:r>
              <a:rPr lang="en" sz="2333" b="1" dirty="0">
                <a:solidFill>
                  <a:srgbClr val="192E56"/>
                </a:solidFill>
                <a:highlight>
                  <a:srgbClr val="FFFFFF"/>
                </a:highlight>
                <a:ea typeface="Gill Sans"/>
                <a:cs typeface="Gill Sans"/>
                <a:sym typeface="Gill Sans"/>
              </a:rPr>
              <a:t>opportunities</a:t>
            </a:r>
            <a:r>
              <a:rPr lang="en" sz="2333" dirty="0">
                <a:solidFill>
                  <a:srgbClr val="192E56"/>
                </a:solidFill>
                <a:highlight>
                  <a:srgbClr val="FFFFFF"/>
                </a:highlight>
                <a:ea typeface="Gill Sans"/>
                <a:cs typeface="Gill Sans"/>
                <a:sym typeface="Gill Sans"/>
              </a:rPr>
              <a:t> so </a:t>
            </a:r>
            <a:endParaRPr sz="2333" dirty="0">
              <a:solidFill>
                <a:srgbClr val="192E56"/>
              </a:solidFill>
              <a:highlight>
                <a:srgbClr val="FFFFFF"/>
              </a:highlight>
              <a:ea typeface="Gill Sans"/>
              <a:cs typeface="Gill Sans"/>
              <a:sym typeface="Gill Sans"/>
            </a:endParaRPr>
          </a:p>
          <a:p>
            <a:pPr marL="0" indent="0" algn="ctr">
              <a:lnSpc>
                <a:spcPct val="110000"/>
              </a:lnSpc>
              <a:spcBef>
                <a:spcPts val="0"/>
              </a:spcBef>
              <a:spcAft>
                <a:spcPts val="0"/>
              </a:spcAft>
              <a:buNone/>
            </a:pPr>
            <a:r>
              <a:rPr lang="en" sz="2333" dirty="0">
                <a:solidFill>
                  <a:srgbClr val="192E56"/>
                </a:solidFill>
                <a:highlight>
                  <a:srgbClr val="FFFFFF"/>
                </a:highlight>
                <a:ea typeface="Gill Sans"/>
                <a:cs typeface="Gill Sans"/>
                <a:sym typeface="Gill Sans"/>
              </a:rPr>
              <a:t>they can be positioned </a:t>
            </a:r>
            <a:r>
              <a:rPr lang="en" sz="2333" b="1" dirty="0">
                <a:solidFill>
                  <a:srgbClr val="192E56"/>
                </a:solidFill>
                <a:highlight>
                  <a:srgbClr val="FFFFFF"/>
                </a:highlight>
                <a:ea typeface="Gill Sans"/>
                <a:cs typeface="Gill Sans"/>
                <a:sym typeface="Gill Sans"/>
              </a:rPr>
              <a:t>to learn, </a:t>
            </a:r>
            <a:endParaRPr sz="2333" b="1" dirty="0">
              <a:solidFill>
                <a:srgbClr val="192E56"/>
              </a:solidFill>
              <a:highlight>
                <a:srgbClr val="FFFFFF"/>
              </a:highlight>
              <a:ea typeface="Gill Sans"/>
              <a:cs typeface="Gill Sans"/>
              <a:sym typeface="Gill Sans"/>
            </a:endParaRPr>
          </a:p>
          <a:p>
            <a:pPr marL="0" indent="0" algn="ctr">
              <a:lnSpc>
                <a:spcPct val="110000"/>
              </a:lnSpc>
              <a:spcBef>
                <a:spcPts val="0"/>
              </a:spcBef>
              <a:spcAft>
                <a:spcPts val="0"/>
              </a:spcAft>
              <a:buNone/>
            </a:pPr>
            <a:r>
              <a:rPr lang="en" sz="2333" b="1" dirty="0">
                <a:solidFill>
                  <a:srgbClr val="192E56"/>
                </a:solidFill>
                <a:highlight>
                  <a:srgbClr val="FFFFFF"/>
                </a:highlight>
                <a:ea typeface="Gill Sans"/>
                <a:cs typeface="Gill Sans"/>
                <a:sym typeface="Gill Sans"/>
              </a:rPr>
              <a:t>grow and find success</a:t>
            </a:r>
            <a:r>
              <a:rPr lang="en" sz="2333" dirty="0">
                <a:solidFill>
                  <a:srgbClr val="192E56"/>
                </a:solidFill>
                <a:highlight>
                  <a:srgbClr val="FFFFFF"/>
                </a:highlight>
                <a:ea typeface="Gill Sans"/>
                <a:cs typeface="Gill Sans"/>
                <a:sym typeface="Gill Sans"/>
              </a:rPr>
              <a:t>. </a:t>
            </a:r>
            <a:endParaRPr sz="2333" dirty="0">
              <a:solidFill>
                <a:srgbClr val="192E56"/>
              </a:solidFill>
              <a:highlight>
                <a:srgbClr val="FFFFFF"/>
              </a:highlight>
              <a:ea typeface="Gill Sans"/>
              <a:cs typeface="Gill Sans"/>
              <a:sym typeface="Gill Sans"/>
            </a:endParaRPr>
          </a:p>
          <a:p>
            <a:pPr marL="0" indent="0" algn="ctr">
              <a:lnSpc>
                <a:spcPct val="110000"/>
              </a:lnSpc>
              <a:spcBef>
                <a:spcPts val="0"/>
              </a:spcBef>
              <a:spcAft>
                <a:spcPts val="0"/>
              </a:spcAft>
              <a:buNone/>
            </a:pPr>
            <a:endParaRPr lang="en-US" sz="1267" dirty="0">
              <a:solidFill>
                <a:srgbClr val="192E56"/>
              </a:solidFill>
              <a:highlight>
                <a:srgbClr val="FFFFFF"/>
              </a:highlight>
              <a:ea typeface="Gill Sans"/>
              <a:cs typeface="Gill Sans"/>
              <a:sym typeface="Gill Sans"/>
            </a:endParaRPr>
          </a:p>
          <a:p>
            <a:pPr marL="0" indent="0" algn="ctr">
              <a:lnSpc>
                <a:spcPct val="110000"/>
              </a:lnSpc>
              <a:spcBef>
                <a:spcPts val="0"/>
              </a:spcBef>
              <a:spcAft>
                <a:spcPts val="0"/>
              </a:spcAft>
              <a:buNone/>
            </a:pPr>
            <a:endParaRPr sz="1267" dirty="0">
              <a:solidFill>
                <a:srgbClr val="192E56"/>
              </a:solidFill>
              <a:highlight>
                <a:srgbClr val="FFFFFF"/>
              </a:highlight>
              <a:ea typeface="Gill Sans"/>
              <a:cs typeface="Gill Sans"/>
              <a:sym typeface="Gill Sans"/>
            </a:endParaRPr>
          </a:p>
          <a:p>
            <a:pPr marL="0" indent="0" algn="ctr">
              <a:lnSpc>
                <a:spcPct val="110000"/>
              </a:lnSpc>
              <a:spcBef>
                <a:spcPts val="0"/>
              </a:spcBef>
              <a:spcAft>
                <a:spcPts val="0"/>
              </a:spcAft>
              <a:buNone/>
            </a:pPr>
            <a:r>
              <a:rPr lang="en" sz="2333" dirty="0">
                <a:solidFill>
                  <a:srgbClr val="192E56"/>
                </a:solidFill>
                <a:highlight>
                  <a:srgbClr val="FFFFFF"/>
                </a:highlight>
                <a:ea typeface="Gill Sans"/>
                <a:cs typeface="Gill Sans"/>
                <a:sym typeface="Gill Sans"/>
              </a:rPr>
              <a:t>We are a 501(c)3 public charity and a 509(a)3 Type II supporting organization, created to support student enrichment programs offered through SWWC.</a:t>
            </a:r>
            <a:endParaRPr sz="2333" dirty="0">
              <a:solidFill>
                <a:srgbClr val="192E56"/>
              </a:solidFill>
              <a:highlight>
                <a:srgbClr val="FFFFFF"/>
              </a:highlight>
              <a:ea typeface="Gill Sans"/>
              <a:cs typeface="Gill Sans"/>
              <a:sym typeface="Gill Sans"/>
            </a:endParaRPr>
          </a:p>
          <a:p>
            <a:pPr marL="0" indent="0" algn="ctr">
              <a:spcAft>
                <a:spcPts val="1333"/>
              </a:spcAft>
              <a:buNone/>
            </a:pPr>
            <a:endParaRPr sz="1800" dirty="0">
              <a:solidFill>
                <a:schemeClr val="dk1"/>
              </a:solidFill>
              <a:highlight>
                <a:srgbClr val="FFFFFF"/>
              </a:highlight>
              <a:ea typeface="Gill Sans"/>
              <a:cs typeface="Gill Sans"/>
              <a:sym typeface="Gill Sans"/>
            </a:endParaRPr>
          </a:p>
        </p:txBody>
      </p:sp>
      <p:pic>
        <p:nvPicPr>
          <p:cNvPr id="356" name="Google Shape;356;p60"/>
          <p:cNvPicPr preferRelativeResize="0"/>
          <p:nvPr/>
        </p:nvPicPr>
        <p:blipFill rotWithShape="1">
          <a:blip r:embed="rId3">
            <a:alphaModFix/>
          </a:blip>
          <a:srcRect l="5921" t="4177" r="9612"/>
          <a:stretch/>
        </p:blipFill>
        <p:spPr>
          <a:xfrm>
            <a:off x="2174701" y="1428134"/>
            <a:ext cx="4820599" cy="3124833"/>
          </a:xfrm>
          <a:prstGeom prst="rect">
            <a:avLst/>
          </a:prstGeom>
          <a:noFill/>
          <a:ln>
            <a:noFill/>
          </a:ln>
        </p:spPr>
      </p:pic>
      <p:pic>
        <p:nvPicPr>
          <p:cNvPr id="357" name="Google Shape;357;p60"/>
          <p:cNvPicPr preferRelativeResize="0"/>
          <p:nvPr/>
        </p:nvPicPr>
        <p:blipFill>
          <a:blip r:embed="rId4">
            <a:alphaModFix/>
          </a:blip>
          <a:stretch>
            <a:fillRect/>
          </a:stretch>
        </p:blipFill>
        <p:spPr>
          <a:xfrm>
            <a:off x="-1044200" y="2949400"/>
            <a:ext cx="4662667" cy="3908667"/>
          </a:xfrm>
          <a:prstGeom prst="rect">
            <a:avLst/>
          </a:prstGeom>
          <a:noFill/>
          <a:ln>
            <a:noFill/>
          </a:ln>
        </p:spPr>
      </p:pic>
      <p:sp>
        <p:nvSpPr>
          <p:cNvPr id="359" name="Google Shape;359;p60"/>
          <p:cNvSpPr/>
          <p:nvPr/>
        </p:nvSpPr>
        <p:spPr>
          <a:xfrm>
            <a:off x="3684133" y="6245667"/>
            <a:ext cx="5031200" cy="6124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0" name="Google Shape;360;p60"/>
          <p:cNvSpPr txBox="1"/>
          <p:nvPr/>
        </p:nvSpPr>
        <p:spPr>
          <a:xfrm>
            <a:off x="3978400" y="6082433"/>
            <a:ext cx="4235200" cy="592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b="1" kern="0" dirty="0">
                <a:solidFill>
                  <a:srgbClr val="192E56"/>
                </a:solidFill>
                <a:latin typeface="Gill Sans MT" panose="020B0502020104020203" pitchFamily="34" charset="0"/>
                <a:ea typeface="Gill Sans"/>
                <a:cs typeface="Gill Sans"/>
                <a:sym typeface="Gill Sans"/>
              </a:rPr>
              <a:t>www.swwc.org/foundation</a:t>
            </a:r>
            <a:endParaRPr sz="2400" b="1" kern="0" dirty="0">
              <a:solidFill>
                <a:srgbClr val="192E56"/>
              </a:solidFill>
              <a:latin typeface="Gill Sans MT" panose="020B0502020104020203" pitchFamily="34" charset="0"/>
              <a:ea typeface="Gill Sans"/>
              <a:cs typeface="Gill Sans"/>
              <a:sym typeface="Gill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E749-7C86-E758-D6BF-03A39BC358AD}"/>
              </a:ext>
            </a:extLst>
          </p:cNvPr>
          <p:cNvSpPr>
            <a:spLocks noGrp="1"/>
          </p:cNvSpPr>
          <p:nvPr>
            <p:ph type="title"/>
          </p:nvPr>
        </p:nvSpPr>
        <p:spPr/>
        <p:txBody>
          <a:bodyPr/>
          <a:lstStyle/>
          <a:p>
            <a:endParaRPr lang="en-US"/>
          </a:p>
        </p:txBody>
      </p:sp>
      <p:sp>
        <p:nvSpPr>
          <p:cNvPr id="5" name="Footer Placeholder 4">
            <a:extLst>
              <a:ext uri="{FF2B5EF4-FFF2-40B4-BE49-F238E27FC236}">
                <a16:creationId xmlns:a16="http://schemas.microsoft.com/office/drawing/2014/main" id="{BAF89731-46BF-63E6-54AF-BDDFCCF50837}"/>
              </a:ext>
            </a:extLst>
          </p:cNvPr>
          <p:cNvSpPr>
            <a:spLocks noGrp="1"/>
          </p:cNvSpPr>
          <p:nvPr>
            <p:ph type="ftr" sz="quarter" idx="12"/>
          </p:nvPr>
        </p:nvSpPr>
        <p:spPr/>
        <p:txBody>
          <a:bodyPr/>
          <a:lstStyle/>
          <a:p>
            <a:r>
              <a:rPr lang="en-US" dirty="0"/>
              <a:t>swwc.org</a:t>
            </a:r>
          </a:p>
        </p:txBody>
      </p:sp>
      <p:sp>
        <p:nvSpPr>
          <p:cNvPr id="7" name="Title 1">
            <a:extLst>
              <a:ext uri="{FF2B5EF4-FFF2-40B4-BE49-F238E27FC236}">
                <a16:creationId xmlns:a16="http://schemas.microsoft.com/office/drawing/2014/main" id="{058077B7-7931-3468-11E1-788B7DF9A019}"/>
              </a:ext>
            </a:extLst>
          </p:cNvPr>
          <p:cNvSpPr txBox="1">
            <a:spLocks/>
          </p:cNvSpPr>
          <p:nvPr/>
        </p:nvSpPr>
        <p:spPr>
          <a:xfrm>
            <a:off x="838200" y="4246123"/>
            <a:ext cx="10515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tabLst>
                <a:tab pos="3770313" algn="l"/>
              </a:tabLst>
              <a:defRPr sz="7000" b="1" kern="1200">
                <a:solidFill>
                  <a:schemeClr val="bg1"/>
                </a:solidFill>
                <a:latin typeface="Gill Sans MT" panose="020B0502020104020203" pitchFamily="34" charset="0"/>
                <a:ea typeface="+mj-ea"/>
                <a:cs typeface="+mj-cs"/>
              </a:defRPr>
            </a:lvl1pPr>
          </a:lstStyle>
          <a:p>
            <a:r>
              <a:rPr lang="en-US" sz="4400" dirty="0"/>
              <a:t>Learn more about us at</a:t>
            </a:r>
            <a:br>
              <a:rPr lang="en-US" sz="4400" dirty="0"/>
            </a:br>
            <a:r>
              <a:rPr lang="en-US" sz="4400" dirty="0"/>
              <a:t>www.swwc.org</a:t>
            </a:r>
          </a:p>
        </p:txBody>
      </p:sp>
    </p:spTree>
    <p:extLst>
      <p:ext uri="{BB962C8B-B14F-4D97-AF65-F5344CB8AC3E}">
        <p14:creationId xmlns:p14="http://schemas.microsoft.com/office/powerpoint/2010/main" val="1200959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970" y="178777"/>
            <a:ext cx="10515600" cy="914400"/>
          </a:xfrm>
        </p:spPr>
        <p:txBody>
          <a:bodyPr/>
          <a:lstStyle/>
          <a:p>
            <a:r>
              <a:rPr lang="en-US" b="1" dirty="0"/>
              <a:t>How We Operate</a:t>
            </a:r>
          </a:p>
        </p:txBody>
      </p:sp>
      <p:sp>
        <p:nvSpPr>
          <p:cNvPr id="3" name="Rectangle 3"/>
          <p:cNvSpPr txBox="1">
            <a:spLocks noChangeArrowheads="1"/>
          </p:cNvSpPr>
          <p:nvPr/>
        </p:nvSpPr>
        <p:spPr>
          <a:xfrm>
            <a:off x="484075" y="1616524"/>
            <a:ext cx="11223850" cy="380706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pPr>
            <a:r>
              <a:rPr lang="en-US" altLang="en-US" sz="3200" b="1" dirty="0">
                <a:solidFill>
                  <a:schemeClr val="accent1"/>
                </a:solidFill>
                <a:latin typeface="Gill Sans MT" panose="020B0502020104020203" pitchFamily="34" charset="0"/>
              </a:rPr>
              <a:t>SWWC is governed by a 9-member board. </a:t>
            </a:r>
          </a:p>
          <a:p>
            <a:pPr algn="ctr">
              <a:lnSpc>
                <a:spcPct val="120000"/>
              </a:lnSpc>
              <a:spcBef>
                <a:spcPts val="0"/>
              </a:spcBef>
            </a:pPr>
            <a:r>
              <a:rPr lang="en-US" altLang="en-US" sz="3200" dirty="0">
                <a:solidFill>
                  <a:schemeClr val="accent1"/>
                </a:solidFill>
                <a:latin typeface="Gill Sans MT" panose="020B0502020104020203" pitchFamily="34" charset="0"/>
              </a:rPr>
              <a:t>Elected by our membership, board members throughout the </a:t>
            </a:r>
          </a:p>
          <a:p>
            <a:pPr algn="ctr">
              <a:lnSpc>
                <a:spcPct val="120000"/>
              </a:lnSpc>
              <a:spcBef>
                <a:spcPts val="0"/>
              </a:spcBef>
            </a:pPr>
            <a:r>
              <a:rPr lang="en-US" altLang="en-US" sz="3200" dirty="0">
                <a:solidFill>
                  <a:schemeClr val="accent1"/>
                </a:solidFill>
                <a:latin typeface="Gill Sans MT" panose="020B0502020104020203" pitchFamily="34" charset="0"/>
              </a:rPr>
              <a:t>18-county service region are strong advocates in our communities.</a:t>
            </a:r>
          </a:p>
          <a:p>
            <a:pPr algn="ctr">
              <a:lnSpc>
                <a:spcPct val="120000"/>
              </a:lnSpc>
              <a:spcBef>
                <a:spcPts val="0"/>
              </a:spcBef>
            </a:pPr>
            <a:endParaRPr lang="en-US" altLang="en-US" sz="3200" b="1" dirty="0">
              <a:solidFill>
                <a:schemeClr val="accent1"/>
              </a:solidFill>
              <a:latin typeface="Gill Sans MT" panose="020B0502020104020203" pitchFamily="34" charset="0"/>
            </a:endParaRPr>
          </a:p>
          <a:p>
            <a:pPr algn="ctr">
              <a:lnSpc>
                <a:spcPct val="120000"/>
              </a:lnSpc>
              <a:spcBef>
                <a:spcPts val="0"/>
              </a:spcBef>
            </a:pPr>
            <a:r>
              <a:rPr lang="en-US" altLang="en-US" sz="3200" b="1" dirty="0">
                <a:solidFill>
                  <a:schemeClr val="accent1"/>
                </a:solidFill>
                <a:latin typeface="Gill Sans MT" panose="020B0502020104020203" pitchFamily="34" charset="0"/>
              </a:rPr>
              <a:t>While SWWC is an essential part of state and regional education services, we do not receive state or local tax dollars to fund our programs and services. </a:t>
            </a:r>
          </a:p>
          <a:p>
            <a:pPr algn="ctr">
              <a:lnSpc>
                <a:spcPct val="120000"/>
              </a:lnSpc>
              <a:spcBef>
                <a:spcPts val="0"/>
              </a:spcBef>
            </a:pPr>
            <a:r>
              <a:rPr lang="en-US" altLang="en-US" sz="3200" dirty="0">
                <a:solidFill>
                  <a:schemeClr val="accent1"/>
                </a:solidFill>
                <a:latin typeface="Gill Sans MT" panose="020B0502020104020203" pitchFamily="34" charset="0"/>
              </a:rPr>
              <a:t>Operating revenue is derived from membership fees and grants.</a:t>
            </a:r>
          </a:p>
        </p:txBody>
      </p:sp>
    </p:spTree>
    <p:extLst>
      <p:ext uri="{BB962C8B-B14F-4D97-AF65-F5344CB8AC3E}">
        <p14:creationId xmlns:p14="http://schemas.microsoft.com/office/powerpoint/2010/main" val="2023463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188" y="1153765"/>
            <a:ext cx="5147216" cy="5510042"/>
          </a:xfrm>
          <a:prstGeom prst="rect">
            <a:avLst/>
          </a:prstGeom>
        </p:spPr>
      </p:pic>
      <p:sp>
        <p:nvSpPr>
          <p:cNvPr id="5" name="TextBox 4"/>
          <p:cNvSpPr txBox="1"/>
          <p:nvPr/>
        </p:nvSpPr>
        <p:spPr>
          <a:xfrm>
            <a:off x="6913684" y="388627"/>
            <a:ext cx="3657600" cy="1446550"/>
          </a:xfrm>
          <a:prstGeom prst="rect">
            <a:avLst/>
          </a:prstGeom>
          <a:noFill/>
        </p:spPr>
        <p:txBody>
          <a:bodyPr wrap="square" rtlCol="0">
            <a:spAutoFit/>
          </a:bodyPr>
          <a:lstStyle/>
          <a:p>
            <a:pPr algn="ctr"/>
            <a:r>
              <a:rPr lang="en-US" sz="4400" b="1" dirty="0">
                <a:solidFill>
                  <a:schemeClr val="accent1"/>
                </a:solidFill>
              </a:rPr>
              <a:t>Who We Serve</a:t>
            </a:r>
          </a:p>
        </p:txBody>
      </p:sp>
      <p:sp>
        <p:nvSpPr>
          <p:cNvPr id="2" name="Rectangle 1"/>
          <p:cNvSpPr/>
          <p:nvPr/>
        </p:nvSpPr>
        <p:spPr>
          <a:xfrm>
            <a:off x="5802156" y="2529568"/>
            <a:ext cx="5880656" cy="3005375"/>
          </a:xfrm>
          <a:prstGeom prst="rect">
            <a:avLst/>
          </a:prstGeom>
        </p:spPr>
        <p:txBody>
          <a:bodyPr wrap="square">
            <a:spAutoFit/>
          </a:bodyPr>
          <a:lstStyle/>
          <a:p>
            <a:pPr algn="ctr">
              <a:lnSpc>
                <a:spcPct val="120000"/>
              </a:lnSpc>
            </a:pPr>
            <a:r>
              <a:rPr lang="en-GB" sz="3200" dirty="0">
                <a:solidFill>
                  <a:schemeClr val="accent1"/>
                </a:solidFill>
                <a:latin typeface="Gill Sans MT" panose="020B0502020104020203" pitchFamily="34" charset="0"/>
                <a:ea typeface="Calibri" panose="020F0502020204030204" pitchFamily="34" charset="0"/>
                <a:cs typeface="Gill Sans MT" panose="020B0502020104020203" pitchFamily="34" charset="0"/>
              </a:rPr>
              <a:t>Our geographic boundaries cover the 18 counties of southwest and west central Minnesota, but our programs and services span beyond those boundaries. </a:t>
            </a:r>
            <a:endParaRPr lang="en-US" sz="3200" dirty="0">
              <a:solidFill>
                <a:schemeClr val="accent1"/>
              </a:solidFill>
              <a:effectLst/>
              <a:latin typeface="Minion Pro" panose="02040503050306020203" pitchFamily="18" charset="0"/>
              <a:ea typeface="Calibri" panose="020F0502020204030204" pitchFamily="34" charset="0"/>
              <a:cs typeface="Minion Pro" panose="02040503050306020203" pitchFamily="18" charset="0"/>
            </a:endParaRPr>
          </a:p>
        </p:txBody>
      </p:sp>
      <p:sp>
        <p:nvSpPr>
          <p:cNvPr id="3" name="Title 2"/>
          <p:cNvSpPr>
            <a:spLocks noGrp="1"/>
          </p:cNvSpPr>
          <p:nvPr>
            <p:ph type="title"/>
          </p:nvPr>
        </p:nvSpPr>
        <p:spPr>
          <a:xfrm>
            <a:off x="1005254" y="194193"/>
            <a:ext cx="10515600" cy="914400"/>
          </a:xfrm>
        </p:spPr>
        <p:txBody>
          <a:bodyPr/>
          <a:lstStyle/>
          <a:p>
            <a:r>
              <a:rPr lang="en-US" dirty="0"/>
              <a:t>Service Area</a:t>
            </a:r>
          </a:p>
        </p:txBody>
      </p:sp>
    </p:spTree>
    <p:extLst>
      <p:ext uri="{BB962C8B-B14F-4D97-AF65-F5344CB8AC3E}">
        <p14:creationId xmlns:p14="http://schemas.microsoft.com/office/powerpoint/2010/main" val="3860775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9"/>
          <p:cNvPicPr preferRelativeResize="0"/>
          <p:nvPr/>
        </p:nvPicPr>
        <p:blipFill>
          <a:blip r:embed="rId3">
            <a:alphaModFix/>
          </a:blip>
          <a:stretch>
            <a:fillRect/>
          </a:stretch>
        </p:blipFill>
        <p:spPr>
          <a:xfrm>
            <a:off x="450301" y="70734"/>
            <a:ext cx="6273799" cy="6716532"/>
          </a:xfrm>
          <a:prstGeom prst="rect">
            <a:avLst/>
          </a:prstGeom>
          <a:noFill/>
          <a:ln>
            <a:noFill/>
          </a:ln>
        </p:spPr>
      </p:pic>
      <p:sp>
        <p:nvSpPr>
          <p:cNvPr id="2" name="Title 1">
            <a:extLst>
              <a:ext uri="{FF2B5EF4-FFF2-40B4-BE49-F238E27FC236}">
                <a16:creationId xmlns:a16="http://schemas.microsoft.com/office/drawing/2014/main" id="{0EA21435-58E6-08F9-AA7F-C43BCDBA0316}"/>
              </a:ext>
            </a:extLst>
          </p:cNvPr>
          <p:cNvSpPr txBox="1">
            <a:spLocks/>
          </p:cNvSpPr>
          <p:nvPr/>
        </p:nvSpPr>
        <p:spPr>
          <a:xfrm>
            <a:off x="5360428" y="4827582"/>
            <a:ext cx="6610191" cy="17801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Gill Sans MT" panose="020B0502020104020203" pitchFamily="34" charset="0"/>
                <a:ea typeface="+mj-ea"/>
                <a:cs typeface="+mj-cs"/>
              </a:defRPr>
            </a:lvl1pPr>
          </a:lstStyle>
          <a:p>
            <a:pPr algn="ctr">
              <a:lnSpc>
                <a:spcPct val="120000"/>
              </a:lnSpc>
            </a:pPr>
            <a:r>
              <a:rPr lang="en-US" sz="2400" dirty="0"/>
              <a:t>SWWC is a member of the Minnesota Service Cooperatives, an association of nine educational service agencies in Minnesota. </a:t>
            </a:r>
            <a:endParaRPr lang="en-US" dirty="0"/>
          </a:p>
        </p:txBody>
      </p:sp>
      <p:pic>
        <p:nvPicPr>
          <p:cNvPr id="3" name="Picture 2" descr="A logo for a service&#10;&#10;Description automatically generated">
            <a:extLst>
              <a:ext uri="{FF2B5EF4-FFF2-40B4-BE49-F238E27FC236}">
                <a16:creationId xmlns:a16="http://schemas.microsoft.com/office/drawing/2014/main" id="{E944EB78-0F0E-0B7F-C629-B266AA8D4145}"/>
              </a:ext>
            </a:extLst>
          </p:cNvPr>
          <p:cNvPicPr>
            <a:picLocks noChangeAspect="1"/>
          </p:cNvPicPr>
          <p:nvPr/>
        </p:nvPicPr>
        <p:blipFill>
          <a:blip r:embed="rId4"/>
          <a:stretch>
            <a:fillRect/>
          </a:stretch>
        </p:blipFill>
        <p:spPr>
          <a:xfrm>
            <a:off x="6490510" y="2337711"/>
            <a:ext cx="4350025" cy="231034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1101970" y="219118"/>
            <a:ext cx="10515600" cy="914400"/>
          </a:xfrm>
        </p:spPr>
        <p:txBody>
          <a:bodyPr/>
          <a:lstStyle/>
          <a:p>
            <a:r>
              <a:rPr lang="en-US" dirty="0"/>
              <a:t>Description of the Region</a:t>
            </a:r>
          </a:p>
        </p:txBody>
      </p:sp>
      <p:sp>
        <p:nvSpPr>
          <p:cNvPr id="3" name="Google Shape;146;p28">
            <a:extLst>
              <a:ext uri="{FF2B5EF4-FFF2-40B4-BE49-F238E27FC236}">
                <a16:creationId xmlns:a16="http://schemas.microsoft.com/office/drawing/2014/main" id="{F65B0AFF-87FF-EA28-AC66-E4722CFA3534}"/>
              </a:ext>
            </a:extLst>
          </p:cNvPr>
          <p:cNvSpPr txBox="1">
            <a:spLocks/>
          </p:cNvSpPr>
          <p:nvPr/>
        </p:nvSpPr>
        <p:spPr>
          <a:xfrm>
            <a:off x="167733" y="1607755"/>
            <a:ext cx="6447076" cy="32634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accent1"/>
                </a:solidFill>
                <a:latin typeface="Gill Sans MT" panose="020B0502020104020203" pitchFamily="34" charset="0"/>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accent1"/>
                </a:solidFill>
                <a:latin typeface="Gill Sans MT" panose="020B0502020104020203" pitchFamily="34" charset="0"/>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accent1"/>
                </a:solidFill>
                <a:latin typeface="Gill Sans MT" panose="020B0502020104020203" pitchFamily="34" charset="0"/>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accent1"/>
                </a:solidFill>
                <a:latin typeface="Gill Sans MT" panose="020B0502020104020203" pitchFamily="34" charset="0"/>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accent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68300">
              <a:lnSpc>
                <a:spcPct val="115000"/>
              </a:lnSpc>
              <a:spcBef>
                <a:spcPts val="0"/>
              </a:spcBef>
              <a:spcAft>
                <a:spcPts val="0"/>
              </a:spcAft>
              <a:buSzPts val="2200"/>
            </a:pPr>
            <a:r>
              <a:rPr lang="en-US" sz="3200" dirty="0"/>
              <a:t>First in MN - Created in 1965</a:t>
            </a:r>
          </a:p>
          <a:p>
            <a:pPr marL="457200" indent="-368300">
              <a:lnSpc>
                <a:spcPct val="115000"/>
              </a:lnSpc>
              <a:spcBef>
                <a:spcPts val="0"/>
              </a:spcBef>
              <a:spcAft>
                <a:spcPts val="0"/>
              </a:spcAft>
              <a:buSzPts val="2200"/>
            </a:pPr>
            <a:r>
              <a:rPr lang="en-US" sz="3200" dirty="0"/>
              <a:t>18 counties (regions 6E, 6W &amp; 8)</a:t>
            </a:r>
          </a:p>
          <a:p>
            <a:pPr marL="457200" indent="-368300">
              <a:lnSpc>
                <a:spcPct val="115000"/>
              </a:lnSpc>
              <a:spcBef>
                <a:spcPts val="0"/>
              </a:spcBef>
              <a:spcAft>
                <a:spcPts val="0"/>
              </a:spcAft>
              <a:buSzPts val="2200"/>
            </a:pPr>
            <a:r>
              <a:rPr lang="en-US" sz="3200" dirty="0"/>
              <a:t>12,500 square miles</a:t>
            </a:r>
          </a:p>
          <a:p>
            <a:pPr marL="457200" indent="-368300">
              <a:lnSpc>
                <a:spcPct val="115000"/>
              </a:lnSpc>
              <a:spcBef>
                <a:spcPts val="0"/>
              </a:spcBef>
              <a:spcAft>
                <a:spcPts val="0"/>
              </a:spcAft>
              <a:buSzPts val="2200"/>
            </a:pPr>
            <a:r>
              <a:rPr lang="en-US" sz="3200" dirty="0"/>
              <a:t>Over 400 employees</a:t>
            </a:r>
          </a:p>
          <a:p>
            <a:pPr marL="457200" indent="-368300">
              <a:lnSpc>
                <a:spcPct val="115000"/>
              </a:lnSpc>
              <a:spcBef>
                <a:spcPts val="0"/>
              </a:spcBef>
              <a:spcAft>
                <a:spcPts val="0"/>
              </a:spcAft>
              <a:buSzPts val="2200"/>
            </a:pPr>
            <a:r>
              <a:rPr lang="en-US" sz="3200" dirty="0"/>
              <a:t>Over 46,000 students in region</a:t>
            </a:r>
          </a:p>
          <a:p>
            <a:pPr marL="457200" indent="-368300">
              <a:lnSpc>
                <a:spcPct val="115000"/>
              </a:lnSpc>
              <a:spcBef>
                <a:spcPts val="0"/>
              </a:spcBef>
              <a:spcAft>
                <a:spcPts val="0"/>
              </a:spcAft>
              <a:buSzPts val="2200"/>
            </a:pPr>
            <a:endParaRPr lang="en-US" sz="3200" dirty="0"/>
          </a:p>
          <a:p>
            <a:pPr marL="88900" indent="0" algn="ctr">
              <a:spcBef>
                <a:spcPts val="0"/>
              </a:spcBef>
              <a:buSzPts val="2200"/>
              <a:buNone/>
            </a:pPr>
            <a:r>
              <a:rPr lang="en-US" sz="3200" dirty="0"/>
              <a:t>Some services expand beyond </a:t>
            </a:r>
            <a:br>
              <a:rPr lang="en-US" sz="3200" dirty="0"/>
            </a:br>
            <a:r>
              <a:rPr lang="en-US" sz="3200" dirty="0"/>
              <a:t>regional boundaries</a:t>
            </a:r>
          </a:p>
        </p:txBody>
      </p:sp>
      <p:pic>
        <p:nvPicPr>
          <p:cNvPr id="5" name="Picture 4" descr="A map of a neighborhood&#10;&#10;Description automatically generated">
            <a:extLst>
              <a:ext uri="{FF2B5EF4-FFF2-40B4-BE49-F238E27FC236}">
                <a16:creationId xmlns:a16="http://schemas.microsoft.com/office/drawing/2014/main" id="{AE057DF2-0CD8-C32D-D1A3-8AE5E50CD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4004" y="1519874"/>
            <a:ext cx="5471201" cy="5015680"/>
          </a:xfrm>
          <a:prstGeom prst="rect">
            <a:avLst/>
          </a:prstGeom>
        </p:spPr>
      </p:pic>
    </p:spTree>
    <p:extLst>
      <p:ext uri="{BB962C8B-B14F-4D97-AF65-F5344CB8AC3E}">
        <p14:creationId xmlns:p14="http://schemas.microsoft.com/office/powerpoint/2010/main" val="337770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1631" y="169985"/>
            <a:ext cx="10515600" cy="914400"/>
          </a:xfrm>
        </p:spPr>
        <p:txBody>
          <a:bodyPr/>
          <a:lstStyle/>
          <a:p>
            <a:r>
              <a:rPr lang="en-US" dirty="0"/>
              <a:t>Membership</a:t>
            </a:r>
          </a:p>
        </p:txBody>
      </p:sp>
      <p:sp>
        <p:nvSpPr>
          <p:cNvPr id="2" name="Text Placeholder 1"/>
          <p:cNvSpPr>
            <a:spLocks noGrp="1"/>
          </p:cNvSpPr>
          <p:nvPr>
            <p:ph idx="1"/>
          </p:nvPr>
        </p:nvSpPr>
        <p:spPr>
          <a:xfrm>
            <a:off x="247634" y="1084385"/>
            <a:ext cx="11475936" cy="4451728"/>
          </a:xfrm>
          <a:noFill/>
        </p:spPr>
        <p:txBody>
          <a:bodyPr>
            <a:noAutofit/>
          </a:bodyPr>
          <a:lstStyle/>
          <a:p>
            <a:pPr marL="0" indent="0">
              <a:spcBef>
                <a:spcPts val="0"/>
              </a:spcBef>
              <a:buNone/>
            </a:pPr>
            <a:r>
              <a:rPr lang="en-US" sz="3200" b="1" kern="0" dirty="0"/>
              <a:t>FULL MEMBERSHIP </a:t>
            </a:r>
            <a:r>
              <a:rPr lang="en-US" sz="3200" kern="0" dirty="0"/>
              <a:t>is open to all public school districts, cities, counties and other governmental agencies within our</a:t>
            </a:r>
            <a:br>
              <a:rPr lang="en-US" sz="3200" kern="0" dirty="0"/>
            </a:br>
            <a:r>
              <a:rPr lang="en-US" sz="3200" kern="0" dirty="0"/>
              <a:t>18-county region.</a:t>
            </a:r>
          </a:p>
          <a:p>
            <a:pPr marL="0" indent="0">
              <a:spcAft>
                <a:spcPts val="0"/>
              </a:spcAft>
              <a:buNone/>
            </a:pPr>
            <a:r>
              <a:rPr lang="en-US" sz="3200" b="1" kern="0" dirty="0"/>
              <a:t>ASSOCIATE MEMBERSHIP </a:t>
            </a:r>
            <a:r>
              <a:rPr lang="en-US" sz="3200" kern="0" dirty="0"/>
              <a:t>is open to: </a:t>
            </a:r>
          </a:p>
          <a:p>
            <a:pPr marL="514350" indent="-514350">
              <a:spcBef>
                <a:spcPts val="0"/>
              </a:spcBef>
              <a:spcAft>
                <a:spcPts val="0"/>
              </a:spcAft>
              <a:buAutoNum type="alphaLcParenR"/>
            </a:pPr>
            <a:r>
              <a:rPr lang="en-US" sz="3200" kern="0" dirty="0"/>
              <a:t>non-public schools and other partnership agencies and organizations within our region and </a:t>
            </a:r>
          </a:p>
          <a:p>
            <a:pPr marL="514350" indent="-514350">
              <a:buAutoNum type="alphaLcParenR"/>
            </a:pPr>
            <a:r>
              <a:rPr lang="en-US" sz="3200" kern="0" dirty="0"/>
              <a:t>public and non-public schools, cities, counties, partnership agencies, non-profit organizations and other governmental agencies outside our region.</a:t>
            </a:r>
          </a:p>
        </p:txBody>
      </p:sp>
    </p:spTree>
    <p:extLst>
      <p:ext uri="{BB962C8B-B14F-4D97-AF65-F5344CB8AC3E}">
        <p14:creationId xmlns:p14="http://schemas.microsoft.com/office/powerpoint/2010/main" val="3528746361"/>
      </p:ext>
    </p:extLst>
  </p:cSld>
  <p:clrMapOvr>
    <a:masterClrMapping/>
  </p:clrMapOvr>
</p:sld>
</file>

<file path=ppt/theme/theme1.xml><?xml version="1.0" encoding="utf-8"?>
<a:theme xmlns:a="http://schemas.openxmlformats.org/drawingml/2006/main" name="MN.IT">
  <a:themeElements>
    <a:clrScheme name="SWWC">
      <a:dk1>
        <a:sysClr val="windowText" lastClr="000000"/>
      </a:dk1>
      <a:lt1>
        <a:sysClr val="window" lastClr="FFFFFF"/>
      </a:lt1>
      <a:dk2>
        <a:srgbClr val="44546A"/>
      </a:dk2>
      <a:lt2>
        <a:srgbClr val="E7E6E6"/>
      </a:lt2>
      <a:accent1>
        <a:srgbClr val="192E56"/>
      </a:accent1>
      <a:accent2>
        <a:srgbClr val="3C8C40"/>
      </a:accent2>
      <a:accent3>
        <a:srgbClr val="B3B2B3"/>
      </a:accent3>
      <a:accent4>
        <a:srgbClr val="2B60A8"/>
      </a:accent4>
      <a:accent5>
        <a:srgbClr val="4472C4"/>
      </a:accent5>
      <a:accent6>
        <a:srgbClr val="FFFFFF"/>
      </a:accent6>
      <a:hlink>
        <a:srgbClr val="0563C1"/>
      </a:hlink>
      <a:folHlink>
        <a:srgbClr val="954F72"/>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F133C5F-8228-4A09-AF73-98D720162ED5}" vid="{62E28F69-19E6-47F5-8166-C1B53D6318A4}"/>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617A5B-38EC-4037-96F9-B81D9FB1B3A7}">
  <ds:schemaRefs>
    <ds:schemaRef ds:uri="http://schemas.microsoft.com/sharepoint/v3/contenttype/forms"/>
  </ds:schemaRefs>
</ds:datastoreItem>
</file>

<file path=customXml/itemProps2.xml><?xml version="1.0" encoding="utf-8"?>
<ds:datastoreItem xmlns:ds="http://schemas.openxmlformats.org/officeDocument/2006/customXml" ds:itemID="{E2C9447E-F997-462B-B617-BE5B3B6BA1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26A1386-9537-4EA6-B9A3-FB7D154FAC23}">
  <ds:schemaRefs>
    <ds:schemaRef ds:uri="http://purl.org/dc/elements/1.1/"/>
    <ds:schemaRef ds:uri="http://purl.org/dc/terms/"/>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161</TotalTime>
  <Words>2141</Words>
  <Application>Microsoft Office PowerPoint</Application>
  <PresentationFormat>Widescreen</PresentationFormat>
  <Paragraphs>357</Paragraphs>
  <Slides>45</Slides>
  <Notes>26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45</vt:i4>
      </vt:variant>
    </vt:vector>
  </HeadingPairs>
  <TitlesOfParts>
    <vt:vector size="57" baseType="lpstr">
      <vt:lpstr>Arial</vt:lpstr>
      <vt:lpstr>Cabin</vt:lpstr>
      <vt:lpstr>Calibri</vt:lpstr>
      <vt:lpstr>Courier New</vt:lpstr>
      <vt:lpstr>Gill Sans</vt:lpstr>
      <vt:lpstr>Gill Sans MT</vt:lpstr>
      <vt:lpstr>Minion Pro</vt:lpstr>
      <vt:lpstr>NeueHaasGroteskText Std</vt:lpstr>
      <vt:lpstr>Wingdings</vt:lpstr>
      <vt:lpstr>Wingdings 2</vt:lpstr>
      <vt:lpstr>MN.IT</vt:lpstr>
      <vt:lpstr>Simple Light</vt:lpstr>
      <vt:lpstr>Welcome to SWWC!</vt:lpstr>
      <vt:lpstr> Authorized by MN Statute as a regional resource for our members, we are a public agency that provides a comprehensive range of educational and administrative programs and services to our members.   For more than 50 years, we have partnered with our members to bring equity and opportunity to our region. </vt:lpstr>
      <vt:lpstr>Who We Are</vt:lpstr>
      <vt:lpstr>Our Value Statements</vt:lpstr>
      <vt:lpstr>How We Operate</vt:lpstr>
      <vt:lpstr>Service Area</vt:lpstr>
      <vt:lpstr>PowerPoint Presentation</vt:lpstr>
      <vt:lpstr>Description of the Region</vt:lpstr>
      <vt:lpstr>Membership</vt:lpstr>
      <vt:lpstr>PowerPoint Presentation</vt:lpstr>
      <vt:lpstr>Executive Leadership Team</vt:lpstr>
      <vt:lpstr>What We Do</vt:lpstr>
      <vt:lpstr>PowerPoint Presentation</vt:lpstr>
      <vt:lpstr>PowerPoint Presentation</vt:lpstr>
      <vt:lpstr>Behavioral Health Services</vt:lpstr>
      <vt:lpstr>Behavioral Health Services</vt:lpstr>
      <vt:lpstr>Behavioral Health Services</vt:lpstr>
      <vt:lpstr>Business Services</vt:lpstr>
      <vt:lpstr>Business Services</vt:lpstr>
      <vt:lpstr>Business Services</vt:lpstr>
      <vt:lpstr>Risk Management</vt:lpstr>
      <vt:lpstr>Special Education</vt:lpstr>
      <vt:lpstr>Special Education </vt:lpstr>
      <vt:lpstr>Special Education</vt:lpstr>
      <vt:lpstr>Teaching &amp; Learning</vt:lpstr>
      <vt:lpstr>T&amp;L Support to ELCs/ALCs</vt:lpstr>
      <vt:lpstr>COMPASS</vt:lpstr>
      <vt:lpstr>Alternative Learning Centers</vt:lpstr>
      <vt:lpstr>STARRS Online Academy</vt:lpstr>
      <vt:lpstr>Career &amp; Technical Education</vt:lpstr>
      <vt:lpstr>LYFT Career Pathways</vt:lpstr>
      <vt:lpstr>Student Enrichment </vt:lpstr>
      <vt:lpstr>PowerPoint Presentation</vt:lpstr>
      <vt:lpstr>PBIS</vt:lpstr>
      <vt:lpstr>Technology Solutions</vt:lpstr>
      <vt:lpstr>Technology Solutions</vt:lpstr>
      <vt:lpstr>Technology Solutions</vt:lpstr>
      <vt:lpstr>Technology Solutions</vt:lpstr>
      <vt:lpstr>Technology Solutions</vt:lpstr>
      <vt:lpstr>Technology Solutions</vt:lpstr>
      <vt:lpstr>Technology Solutions</vt:lpstr>
      <vt:lpstr>Technology Solutions</vt:lpstr>
      <vt:lpstr>Technology Solutions</vt:lpstr>
      <vt:lpstr>SWWC Foundation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Template</dc:subject>
  <dc:creator>Shelly Maes</dc:creator>
  <cp:keywords>PowerPoint, Template</cp:keywords>
  <dc:description>Version 1.1, Released 8-2016</dc:description>
  <cp:lastModifiedBy>Shelly Maes</cp:lastModifiedBy>
  <cp:revision>15</cp:revision>
  <dcterms:created xsi:type="dcterms:W3CDTF">2017-08-01T20:11:37Z</dcterms:created>
  <dcterms:modified xsi:type="dcterms:W3CDTF">2024-12-06T17:57:43Z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0x01010090DFDE64AAE0974A8908DD3553DDBF03</vt:lpwstr>
  </property>
</Properties>
</file>